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6" r:id="rId1"/>
  </p:sldMasterIdLst>
  <p:notesMasterIdLst>
    <p:notesMasterId r:id="rId34"/>
  </p:notesMasterIdLst>
  <p:sldIdLst>
    <p:sldId id="295" r:id="rId2"/>
    <p:sldId id="327" r:id="rId3"/>
    <p:sldId id="296" r:id="rId4"/>
    <p:sldId id="294" r:id="rId5"/>
    <p:sldId id="297" r:id="rId6"/>
    <p:sldId id="324" r:id="rId7"/>
    <p:sldId id="298" r:id="rId8"/>
    <p:sldId id="299" r:id="rId9"/>
    <p:sldId id="300" r:id="rId10"/>
    <p:sldId id="302" r:id="rId11"/>
    <p:sldId id="303" r:id="rId12"/>
    <p:sldId id="308" r:id="rId13"/>
    <p:sldId id="310" r:id="rId14"/>
    <p:sldId id="306" r:id="rId15"/>
    <p:sldId id="307" r:id="rId16"/>
    <p:sldId id="326" r:id="rId17"/>
    <p:sldId id="309" r:id="rId18"/>
    <p:sldId id="311" r:id="rId19"/>
    <p:sldId id="312" r:id="rId20"/>
    <p:sldId id="313" r:id="rId21"/>
    <p:sldId id="314" r:id="rId22"/>
    <p:sldId id="315" r:id="rId23"/>
    <p:sldId id="305" r:id="rId24"/>
    <p:sldId id="317" r:id="rId25"/>
    <p:sldId id="323" r:id="rId26"/>
    <p:sldId id="318" r:id="rId27"/>
    <p:sldId id="319" r:id="rId28"/>
    <p:sldId id="320" r:id="rId29"/>
    <p:sldId id="321" r:id="rId30"/>
    <p:sldId id="301" r:id="rId31"/>
    <p:sldId id="322" r:id="rId32"/>
    <p:sldId id="32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vind" initials="A" lastIdx="2" clrIdx="0">
    <p:extLst>
      <p:ext uri="{19B8F6BF-5375-455C-9EA6-DF929625EA0E}">
        <p15:presenceInfo xmlns:p15="http://schemas.microsoft.com/office/powerpoint/2012/main" userId="S::Arvind.Singh@ato.gov.au::59ad20f7-e3eb-432d-94b3-8eee38739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8742" autoAdjust="0"/>
  </p:normalViewPr>
  <p:slideViewPr>
    <p:cSldViewPr snapToGrid="0">
      <p:cViewPr varScale="1">
        <p:scale>
          <a:sx n="76" d="100"/>
          <a:sy n="76" d="100"/>
        </p:scale>
        <p:origin x="12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2T14:24:24.296" idx="2">
    <p:pos x="5713" y="306"/>
    <p:text>insert form</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9B26B-C287-43E6-8712-935AB77E8735}" type="datetimeFigureOut">
              <a:rPr lang="en-AU" smtClean="0"/>
              <a:t>18/03/2022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1F54D-47B8-41F2-82A4-B99E52803618}" type="slidenum">
              <a:rPr lang="en-AU" smtClean="0"/>
              <a:t>‹#›</a:t>
            </a:fld>
            <a:endParaRPr lang="en-AU"/>
          </a:p>
        </p:txBody>
      </p:sp>
    </p:spTree>
    <p:extLst>
      <p:ext uri="{BB962C8B-B14F-4D97-AF65-F5344CB8AC3E}">
        <p14:creationId xmlns:p14="http://schemas.microsoft.com/office/powerpoint/2010/main" val="374045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2341"/>
                </a:solidFill>
                <a:effectLst/>
                <a:latin typeface="Calibri Light" panose="020F0302020204030204" pitchFamily="34" charset="0"/>
                <a:ea typeface="Calibri" panose="020F0502020204030204" pitchFamily="34" charset="0"/>
                <a:cs typeface="Times New Roman" panose="02020603050405020304" pitchFamily="18" charset="0"/>
              </a:rPr>
              <a:t>CGT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2341"/>
                </a:solidFill>
                <a:effectLst/>
                <a:latin typeface="Calibri Light" panose="020F0302020204030204" pitchFamily="34" charset="0"/>
                <a:ea typeface="Calibri" panose="020F0502020204030204" pitchFamily="34" charset="0"/>
                <a:cs typeface="Times New Roman" panose="02020603050405020304" pitchFamily="18" charset="0"/>
              </a:rPr>
              <a:t>The term property can be used to describe an object of ownership or a right of ownership. A car, house and shares are examples of objects of ownership. The entities that have an interest in these objects have a right of ownership. The exclusive right of possession is an example of a right of ownership. Property may also be defined as something that is capable of assignment or transfer.</a:t>
            </a:r>
            <a:endParaRPr lang="en-AU" sz="1800" dirty="0">
              <a:solidFill>
                <a:srgbClr val="002341"/>
              </a:solidFill>
              <a:effectLst/>
              <a:latin typeface="Calibri Light" panose="020F0302020204030204" pitchFamily="34" charset="0"/>
              <a:ea typeface="Calibri" panose="020F0502020204030204" pitchFamily="34" charset="0"/>
              <a:cs typeface="Times New Roman" panose="02020603050405020304" pitchFamily="18" charset="0"/>
            </a:endParaRPr>
          </a:p>
          <a:p>
            <a:endParaRPr lang="en-AU" dirty="0"/>
          </a:p>
          <a:p>
            <a:r>
              <a:rPr lang="en-AU" dirty="0"/>
              <a:t>Joint tenants: common example : married couple. </a:t>
            </a:r>
          </a:p>
          <a:p>
            <a:r>
              <a:rPr lang="en-AU" dirty="0"/>
              <a:t>Tenants in common: friends and relatives.- ownership</a:t>
            </a:r>
          </a:p>
          <a:p>
            <a:r>
              <a:rPr lang="en-AU" dirty="0"/>
              <a:t>Lease : </a:t>
            </a:r>
            <a:r>
              <a:rPr lang="en-GB" sz="1800" dirty="0">
                <a:solidFill>
                  <a:srgbClr val="002341"/>
                </a:solidFill>
                <a:effectLst/>
                <a:latin typeface="Calibri Light" panose="020F0302020204030204" pitchFamily="34" charset="0"/>
                <a:ea typeface="Calibri" panose="020F0502020204030204" pitchFamily="34" charset="0"/>
                <a:cs typeface="Times New Roman" panose="02020603050405020304" pitchFamily="18" charset="0"/>
              </a:rPr>
              <a:t>The agreement between the lessor and lessee creates a contractual relationship between the parties. </a:t>
            </a:r>
            <a:endParaRPr lang="en-AU" dirty="0"/>
          </a:p>
        </p:txBody>
      </p:sp>
      <p:sp>
        <p:nvSpPr>
          <p:cNvPr id="4" name="Slide Number Placeholder 3"/>
          <p:cNvSpPr>
            <a:spLocks noGrp="1"/>
          </p:cNvSpPr>
          <p:nvPr>
            <p:ph type="sldNum" sz="quarter" idx="5"/>
          </p:nvPr>
        </p:nvSpPr>
        <p:spPr/>
        <p:txBody>
          <a:bodyPr/>
          <a:lstStyle/>
          <a:p>
            <a:fld id="{7F1CC7B8-D3B5-0A46-8563-3DF188836D77}" type="slidenum">
              <a:rPr lang="en-US" smtClean="0"/>
              <a:t>4</a:t>
            </a:fld>
            <a:endParaRPr lang="en-US"/>
          </a:p>
        </p:txBody>
      </p:sp>
    </p:spTree>
    <p:extLst>
      <p:ext uri="{BB962C8B-B14F-4D97-AF65-F5344CB8AC3E}">
        <p14:creationId xmlns:p14="http://schemas.microsoft.com/office/powerpoint/2010/main" val="181058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entury Gothic" panose="020B0502020202020204" pitchFamily="34" charset="0"/>
              </a:rPr>
              <a:t>If land is disposed of under a contract, it is taken to have been disposed of when the contract is entered into, </a:t>
            </a:r>
            <a:r>
              <a:rPr lang="en-AU" sz="1200" b="1" dirty="0">
                <a:latin typeface="Century Gothic" panose="020B0502020202020204" pitchFamily="34" charset="0"/>
              </a:rPr>
              <a:t>not</a:t>
            </a:r>
            <a:r>
              <a:rPr lang="en-AU" sz="1200" dirty="0">
                <a:latin typeface="Century Gothic" panose="020B0502020202020204" pitchFamily="34" charset="0"/>
              </a:rPr>
              <a:t> the settlement date. The fact that a contract is subject to a condition, such as finance approval, will generally not affect this date.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entury Gothic" panose="020B0502020202020204" pitchFamily="34" charset="0"/>
              </a:rPr>
              <a:t>You are not required to include any capital gain or capital loss on your tax return for the relevant income year until </a:t>
            </a:r>
            <a:r>
              <a:rPr lang="en-AU" sz="1200" b="1" dirty="0">
                <a:latin typeface="Century Gothic" panose="020B0502020202020204" pitchFamily="34" charset="0"/>
              </a:rPr>
              <a:t>settlement occurs. </a:t>
            </a:r>
            <a:r>
              <a:rPr lang="en-AU" sz="1200" dirty="0">
                <a:latin typeface="Century Gothic" panose="020B0502020202020204" pitchFamily="34" charset="0"/>
              </a:rPr>
              <a:t>When settlement occurs, you must include any capital gain or capital loss on your tax return for the income year in which the </a:t>
            </a:r>
            <a:r>
              <a:rPr lang="en-AU" sz="1200" b="1" dirty="0">
                <a:latin typeface="Century Gothic" panose="020B0502020202020204" pitchFamily="34" charset="0"/>
              </a:rPr>
              <a:t>contract was made</a:t>
            </a:r>
            <a:r>
              <a:rPr lang="en-AU" sz="1200" dirty="0">
                <a:latin typeface="Century Gothic" panose="020B0502020202020204" pitchFamily="34" charset="0"/>
              </a:rPr>
              <a:t>. </a:t>
            </a:r>
          </a:p>
          <a:p>
            <a:endParaRPr lang="en-AU" dirty="0"/>
          </a:p>
          <a:p>
            <a:r>
              <a:rPr lang="en-AU" sz="1200" dirty="0">
                <a:latin typeface="Century Gothic" panose="020B0502020202020204" pitchFamily="34" charset="0"/>
              </a:rPr>
              <a:t>If an assessment has already been made for that income year, you may need to have that assessment </a:t>
            </a:r>
            <a:r>
              <a:rPr lang="en-AU" sz="1200" b="1" dirty="0">
                <a:latin typeface="Century Gothic" panose="020B0502020202020204" pitchFamily="34" charset="0"/>
              </a:rPr>
              <a:t>amended</a:t>
            </a:r>
            <a:r>
              <a:rPr lang="en-AU" sz="1200" dirty="0">
                <a:latin typeface="Century Gothic" panose="020B0502020202020204" pitchFamily="34" charset="0"/>
              </a:rPr>
              <a:t>. </a:t>
            </a:r>
            <a:endParaRPr lang="en-AU" dirty="0"/>
          </a:p>
        </p:txBody>
      </p:sp>
      <p:sp>
        <p:nvSpPr>
          <p:cNvPr id="4" name="Slide Number Placeholder 3"/>
          <p:cNvSpPr>
            <a:spLocks noGrp="1"/>
          </p:cNvSpPr>
          <p:nvPr>
            <p:ph type="sldNum" sz="quarter" idx="5"/>
          </p:nvPr>
        </p:nvSpPr>
        <p:spPr/>
        <p:txBody>
          <a:bodyPr/>
          <a:lstStyle/>
          <a:p>
            <a:fld id="{1911F54D-47B8-41F2-82A4-B99E52803618}" type="slidenum">
              <a:rPr lang="en-AU" smtClean="0"/>
              <a:t>5</a:t>
            </a:fld>
            <a:endParaRPr lang="en-AU"/>
          </a:p>
        </p:txBody>
      </p:sp>
    </p:spTree>
    <p:extLst>
      <p:ext uri="{BB962C8B-B14F-4D97-AF65-F5344CB8AC3E}">
        <p14:creationId xmlns:p14="http://schemas.microsoft.com/office/powerpoint/2010/main" val="2151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First </a:t>
            </a:r>
            <a:r>
              <a:rPr lang="en-AU" dirty="0"/>
              <a:t>: The money paid to acquire the asset or the </a:t>
            </a:r>
            <a:r>
              <a:rPr lang="en-AU" b="1" dirty="0"/>
              <a:t>market of the asset </a:t>
            </a:r>
            <a:r>
              <a:rPr lang="en-AU" dirty="0"/>
              <a:t>given </a:t>
            </a:r>
            <a:r>
              <a:rPr lang="en-AU" b="1" dirty="0"/>
              <a:t>to acquire the property</a:t>
            </a:r>
            <a:r>
              <a:rPr lang="en-AU" dirty="0"/>
              <a:t>. </a:t>
            </a:r>
            <a:r>
              <a:rPr lang="en-AU" b="1" dirty="0"/>
              <a:t>What would be the first element of cost base when property was received via a gift. Cost base modification rules will apply</a:t>
            </a:r>
            <a:endParaRPr lang="en-AU" dirty="0"/>
          </a:p>
          <a:p>
            <a:r>
              <a:rPr lang="en-AU" b="1" dirty="0"/>
              <a:t>Second </a:t>
            </a:r>
            <a:r>
              <a:rPr lang="en-AU" dirty="0"/>
              <a:t>: Incidental cost to acquire the property and that relates to the CGT event e.g. disposal of property. E.g. stamp duty, search fee, legal adviser etc at buying and selling of the property.  Can’t be included in the cost base for the cost incurred for deductible expenses. </a:t>
            </a:r>
          </a:p>
          <a:p>
            <a:r>
              <a:rPr lang="en-AU" b="1" dirty="0"/>
              <a:t>Third</a:t>
            </a:r>
            <a:r>
              <a:rPr lang="en-AU" dirty="0"/>
              <a:t>: Cost related to the ownership e.g. rates, insurance, interest, repairs. If the expenses are deductible, those expenses can not be added to the cost base. </a:t>
            </a:r>
          </a:p>
          <a:p>
            <a:r>
              <a:rPr lang="en-AU" b="1" dirty="0"/>
              <a:t>Fourth: </a:t>
            </a:r>
            <a:r>
              <a:rPr lang="en-AU" b="0" dirty="0"/>
              <a:t>to preserve the asset or increase the value of the asset, e.g. improvement or replacement of an entire structure or unit of property. </a:t>
            </a:r>
          </a:p>
          <a:p>
            <a:r>
              <a:rPr lang="en-AU" b="1" dirty="0"/>
              <a:t>Fifth: </a:t>
            </a:r>
            <a:r>
              <a:rPr lang="en-AU" sz="1200" dirty="0">
                <a:latin typeface="Century Gothic" panose="020B0502020202020204" pitchFamily="34" charset="0"/>
              </a:rPr>
              <a:t>Capital expenditure incurred to establish, defend the taxpayer’s title to the asset. </a:t>
            </a:r>
          </a:p>
          <a:p>
            <a:r>
              <a:rPr lang="en-AU" sz="1200" b="1" dirty="0">
                <a:latin typeface="Century Gothic" panose="020B0502020202020204" pitchFamily="34" charset="0"/>
              </a:rPr>
              <a:t>Reduced cost base: </a:t>
            </a:r>
            <a:r>
              <a:rPr lang="en-AU" sz="1200" b="0" dirty="0">
                <a:latin typeface="Century Gothic" panose="020B0502020202020204" pitchFamily="34" charset="0"/>
              </a:rPr>
              <a:t>in case the disposal result in a loss.</a:t>
            </a:r>
            <a:r>
              <a:rPr lang="en-AU" sz="1200" b="1" dirty="0">
                <a:latin typeface="Century Gothic" panose="020B0502020202020204" pitchFamily="34" charset="0"/>
              </a:rPr>
              <a:t> Cost base with all the element </a:t>
            </a:r>
            <a:r>
              <a:rPr lang="en-AU" sz="1200" b="0" dirty="0">
                <a:latin typeface="Century Gothic" panose="020B0502020202020204" pitchFamily="34" charset="0"/>
              </a:rPr>
              <a:t>except for the third element. E.g. Cost base of all the elements  </a:t>
            </a:r>
          </a:p>
          <a:p>
            <a:r>
              <a:rPr lang="en-AU" sz="1200" b="1" dirty="0">
                <a:latin typeface="Century Gothic" panose="020B0502020202020204" pitchFamily="34" charset="0"/>
              </a:rPr>
              <a:t>Modification of cost base</a:t>
            </a:r>
            <a:r>
              <a:rPr lang="en-AU" sz="1200" b="0" dirty="0">
                <a:latin typeface="Century Gothic" panose="020B0502020202020204" pitchFamily="34" charset="0"/>
              </a:rPr>
              <a:t>: apportionment on a reasonable basis. </a:t>
            </a:r>
          </a:p>
          <a:p>
            <a:endParaRPr lang="en-AU" b="1" dirty="0"/>
          </a:p>
          <a:p>
            <a:endParaRPr lang="en-AU" dirty="0"/>
          </a:p>
        </p:txBody>
      </p:sp>
      <p:sp>
        <p:nvSpPr>
          <p:cNvPr id="4" name="Slide Number Placeholder 3"/>
          <p:cNvSpPr>
            <a:spLocks noGrp="1"/>
          </p:cNvSpPr>
          <p:nvPr>
            <p:ph type="sldNum" sz="quarter" idx="5"/>
          </p:nvPr>
        </p:nvSpPr>
        <p:spPr/>
        <p:txBody>
          <a:bodyPr/>
          <a:lstStyle/>
          <a:p>
            <a:fld id="{1911F54D-47B8-41F2-82A4-B99E52803618}" type="slidenum">
              <a:rPr lang="en-AU" smtClean="0"/>
              <a:t>7</a:t>
            </a:fld>
            <a:endParaRPr lang="en-AU"/>
          </a:p>
        </p:txBody>
      </p:sp>
    </p:spTree>
    <p:extLst>
      <p:ext uri="{BB962C8B-B14F-4D97-AF65-F5344CB8AC3E}">
        <p14:creationId xmlns:p14="http://schemas.microsoft.com/office/powerpoint/2010/main" val="331126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latin typeface="Century Gothic" panose="020B0502020202020204" pitchFamily="34" charset="0"/>
              </a:rPr>
              <a:t>Generally, a dwelling is considered to be your main residence if:</a:t>
            </a:r>
          </a:p>
          <a:p>
            <a:pPr marL="0" indent="0" algn="l">
              <a:buFont typeface="Arial" panose="020B0604020202020204" pitchFamily="34" charset="0"/>
              <a:buNone/>
            </a:pPr>
            <a:r>
              <a:rPr lang="en-AU" b="1" dirty="0">
                <a:latin typeface="Century Gothic" panose="020B0502020202020204" pitchFamily="34" charset="0"/>
              </a:rPr>
              <a:t>you and your family live in it, your personal belongings are in it,  it's the address your mail is delivered to, </a:t>
            </a:r>
          </a:p>
          <a:p>
            <a:pPr marL="0" indent="0" algn="l">
              <a:buFont typeface="Arial" panose="020B0604020202020204" pitchFamily="34" charset="0"/>
              <a:buNone/>
            </a:pPr>
            <a:r>
              <a:rPr lang="en-AU" b="1" dirty="0">
                <a:latin typeface="Century Gothic" panose="020B0502020202020204" pitchFamily="34" charset="0"/>
              </a:rPr>
              <a:t>it's your address on the electoral roll, services such as gas and power are connected.</a:t>
            </a:r>
          </a:p>
          <a:p>
            <a:pPr marL="0" indent="0" algn="l">
              <a:buFont typeface="Arial" panose="020B0604020202020204" pitchFamily="34" charset="0"/>
              <a:buNone/>
            </a:pPr>
            <a:r>
              <a:rPr lang="en-AU" b="1" dirty="0">
                <a:latin typeface="Century Gothic" panose="020B0502020202020204" pitchFamily="34" charset="0"/>
              </a:rPr>
              <a:t>However the exemption is not based on one </a:t>
            </a:r>
            <a:r>
              <a:rPr lang="en-AU" b="1" dirty="0"/>
              <a:t>factor. </a:t>
            </a:r>
          </a:p>
          <a:p>
            <a:pPr marL="0" indent="0" algn="l">
              <a:buFont typeface="Arial" panose="020B0604020202020204" pitchFamily="34" charset="0"/>
              <a:buNone/>
            </a:pPr>
            <a:endParaRPr lang="en-AU" dirty="0"/>
          </a:p>
          <a:p>
            <a:pPr marL="0" indent="0" algn="l">
              <a:buFont typeface="Arial" panose="020B0604020202020204" pitchFamily="34" charset="0"/>
              <a:buNone/>
            </a:pPr>
            <a:r>
              <a:rPr lang="en-AU" b="0" dirty="0"/>
              <a:t>Moving should be </a:t>
            </a:r>
            <a:r>
              <a:rPr lang="en-AU" b="1" dirty="0"/>
              <a:t>as soon as practical</a:t>
            </a:r>
            <a:r>
              <a:rPr lang="en-AU" b="0" dirty="0"/>
              <a:t>, just after the </a:t>
            </a:r>
            <a:r>
              <a:rPr lang="en-AU" b="1" dirty="0"/>
              <a:t>settlement</a:t>
            </a:r>
            <a:r>
              <a:rPr lang="en-AU" b="0" dirty="0"/>
              <a:t>. </a:t>
            </a:r>
            <a:r>
              <a:rPr lang="en-AU" b="1" dirty="0"/>
              <a:t>Health issues</a:t>
            </a:r>
            <a:r>
              <a:rPr lang="en-AU" b="0" dirty="0"/>
              <a:t> or an </a:t>
            </a:r>
            <a:r>
              <a:rPr lang="en-AU" b="1" dirty="0"/>
              <a:t>sudden outstation posting</a:t>
            </a:r>
            <a:r>
              <a:rPr lang="en-AU" b="0" dirty="0"/>
              <a:t> after signing the contract could provide some exemption. A </a:t>
            </a:r>
            <a:r>
              <a:rPr lang="en-AU" b="1" dirty="0"/>
              <a:t>rental lease</a:t>
            </a:r>
            <a:r>
              <a:rPr lang="en-AU" b="0" dirty="0"/>
              <a:t> at the time of purchase is not a valid reason for delay in not moving to the property immediately. </a:t>
            </a:r>
          </a:p>
          <a:p>
            <a:pPr marL="0" indent="0" algn="l">
              <a:buFont typeface="Arial" panose="020B0604020202020204" pitchFamily="34" charset="0"/>
              <a:buNone/>
            </a:pPr>
            <a:endParaRPr lang="en-AU" dirty="0"/>
          </a:p>
          <a:p>
            <a:pPr marL="0" indent="0" algn="l">
              <a:buFont typeface="Arial" panose="020B0604020202020204" pitchFamily="34" charset="0"/>
              <a:buNone/>
            </a:pPr>
            <a:r>
              <a:rPr lang="en-AU" dirty="0"/>
              <a:t>Can a taxpayer </a:t>
            </a:r>
            <a:r>
              <a:rPr lang="en-AU" b="1" dirty="0"/>
              <a:t>choose not to apply </a:t>
            </a:r>
            <a:r>
              <a:rPr lang="en-AU" dirty="0"/>
              <a:t>the main residence exemption, example where the disposal of property is </a:t>
            </a:r>
            <a:r>
              <a:rPr lang="en-AU" b="1" dirty="0"/>
              <a:t>generating a loss</a:t>
            </a:r>
            <a:r>
              <a:rPr lang="en-AU" dirty="0"/>
              <a:t>? Answer is no. If the individual is having more than one eligible dwelling for main residence, an individual can choose one of the dwelling as main residence however if it is only one property, the exemption can’t be nullified. </a:t>
            </a:r>
          </a:p>
        </p:txBody>
      </p:sp>
      <p:sp>
        <p:nvSpPr>
          <p:cNvPr id="4" name="Slide Number Placeholder 3"/>
          <p:cNvSpPr>
            <a:spLocks noGrp="1"/>
          </p:cNvSpPr>
          <p:nvPr>
            <p:ph type="sldNum" sz="quarter" idx="5"/>
          </p:nvPr>
        </p:nvSpPr>
        <p:spPr/>
        <p:txBody>
          <a:bodyPr/>
          <a:lstStyle/>
          <a:p>
            <a:fld id="{1911F54D-47B8-41F2-82A4-B99E52803618}" type="slidenum">
              <a:rPr lang="en-AU" smtClean="0"/>
              <a:t>11</a:t>
            </a:fld>
            <a:endParaRPr lang="en-AU"/>
          </a:p>
        </p:txBody>
      </p:sp>
    </p:spTree>
    <p:extLst>
      <p:ext uri="{BB962C8B-B14F-4D97-AF65-F5344CB8AC3E}">
        <p14:creationId xmlns:p14="http://schemas.microsoft.com/office/powerpoint/2010/main" val="9121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entury Gothic" panose="020B0502020202020204" pitchFamily="34" charset="0"/>
              </a:rPr>
              <a:t>Part of property for income producing purposes, </a:t>
            </a:r>
            <a:r>
              <a:rPr lang="en-AU" sz="1200" dirty="0" err="1">
                <a:latin typeface="Century Gothic" panose="020B0502020202020204" pitchFamily="34" charset="0"/>
              </a:rPr>
              <a:t>eg</a:t>
            </a:r>
            <a:r>
              <a:rPr lang="en-AU" sz="1200" dirty="0">
                <a:latin typeface="Century Gothic" panose="020B0502020202020204" pitchFamily="34" charset="0"/>
              </a:rPr>
              <a:t> : a portion of property given on rent or a portion of business used for business purposes.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entury Gothic" panose="020B0502020202020204" pitchFamily="34" charset="0"/>
              </a:rPr>
              <a:t>The residence and two hectares will still be exempt, the remaining land will not)</a:t>
            </a:r>
          </a:p>
          <a:p>
            <a:endParaRPr lang="en-AU" dirty="0"/>
          </a:p>
        </p:txBody>
      </p:sp>
      <p:sp>
        <p:nvSpPr>
          <p:cNvPr id="4" name="Slide Number Placeholder 3"/>
          <p:cNvSpPr>
            <a:spLocks noGrp="1"/>
          </p:cNvSpPr>
          <p:nvPr>
            <p:ph type="sldNum" sz="quarter" idx="5"/>
          </p:nvPr>
        </p:nvSpPr>
        <p:spPr/>
        <p:txBody>
          <a:bodyPr/>
          <a:lstStyle/>
          <a:p>
            <a:fld id="{1911F54D-47B8-41F2-82A4-B99E52803618}" type="slidenum">
              <a:rPr lang="en-AU" smtClean="0"/>
              <a:t>14</a:t>
            </a:fld>
            <a:endParaRPr lang="en-AU"/>
          </a:p>
        </p:txBody>
      </p:sp>
    </p:spTree>
    <p:extLst>
      <p:ext uri="{BB962C8B-B14F-4D97-AF65-F5344CB8AC3E}">
        <p14:creationId xmlns:p14="http://schemas.microsoft.com/office/powerpoint/2010/main" val="325060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NALI issue- Suppose, business is using SMSF property for business and paying rent to SMSF. Claiming deduction by the business can be an issue if it is not at arms length. Full Income may be taxed at top marginal tax rate and</a:t>
            </a:r>
          </a:p>
        </p:txBody>
      </p:sp>
      <p:sp>
        <p:nvSpPr>
          <p:cNvPr id="4" name="Slide Number Placeholder 3"/>
          <p:cNvSpPr>
            <a:spLocks noGrp="1"/>
          </p:cNvSpPr>
          <p:nvPr>
            <p:ph type="sldNum" sz="quarter" idx="5"/>
          </p:nvPr>
        </p:nvSpPr>
        <p:spPr/>
        <p:txBody>
          <a:bodyPr/>
          <a:lstStyle/>
          <a:p>
            <a:fld id="{1911F54D-47B8-41F2-82A4-B99E52803618}" type="slidenum">
              <a:rPr lang="en-AU" smtClean="0"/>
              <a:t>24</a:t>
            </a:fld>
            <a:endParaRPr lang="en-AU"/>
          </a:p>
        </p:txBody>
      </p:sp>
    </p:spTree>
    <p:extLst>
      <p:ext uri="{BB962C8B-B14F-4D97-AF65-F5344CB8AC3E}">
        <p14:creationId xmlns:p14="http://schemas.microsoft.com/office/powerpoint/2010/main" val="215233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NANE income : Offshore branch office profit etc. </a:t>
            </a:r>
          </a:p>
          <a:p>
            <a:r>
              <a:rPr lang="en-AU" dirty="0"/>
              <a:t>Act prevents – </a:t>
            </a:r>
            <a:r>
              <a:rPr lang="en-AU" dirty="0" err="1"/>
              <a:t>eg</a:t>
            </a:r>
            <a:r>
              <a:rPr lang="en-AU" dirty="0"/>
              <a:t>: travelling expenses, depreciation on second hand depreciating assets</a:t>
            </a:r>
          </a:p>
          <a:p>
            <a:endParaRPr lang="en-AU" dirty="0"/>
          </a:p>
        </p:txBody>
      </p:sp>
      <p:sp>
        <p:nvSpPr>
          <p:cNvPr id="4" name="Slide Number Placeholder 3"/>
          <p:cNvSpPr>
            <a:spLocks noGrp="1"/>
          </p:cNvSpPr>
          <p:nvPr>
            <p:ph type="sldNum" sz="quarter" idx="5"/>
          </p:nvPr>
        </p:nvSpPr>
        <p:spPr/>
        <p:txBody>
          <a:bodyPr/>
          <a:lstStyle/>
          <a:p>
            <a:fld id="{1911F54D-47B8-41F2-82A4-B99E52803618}" type="slidenum">
              <a:rPr lang="en-AU" smtClean="0"/>
              <a:t>26</a:t>
            </a:fld>
            <a:endParaRPr lang="en-AU"/>
          </a:p>
        </p:txBody>
      </p:sp>
    </p:spTree>
    <p:extLst>
      <p:ext uri="{BB962C8B-B14F-4D97-AF65-F5344CB8AC3E}">
        <p14:creationId xmlns:p14="http://schemas.microsoft.com/office/powerpoint/2010/main" val="265653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666666"/>
                </a:solidFill>
                <a:effectLst/>
                <a:latin typeface="Swiss721BT-Light"/>
              </a:rPr>
              <a:t>You claim a deduction for all eligible borrowing expenses for five years or spread it over the term of the loan, whichever is shorter. However, if the total deductible borrowing expenses are $100 or less, they are fully deductible in the income year you incur them. </a:t>
            </a:r>
          </a:p>
          <a:p>
            <a:r>
              <a:rPr lang="en-AU" b="0" i="0" dirty="0">
                <a:solidFill>
                  <a:srgbClr val="666666"/>
                </a:solidFill>
                <a:effectLst/>
                <a:latin typeface="Swiss721BT-Light"/>
              </a:rPr>
              <a:t>Five years apportionment is to be done on basis of number of days in the income year when the loan is started to 30 June of the income year. </a:t>
            </a:r>
          </a:p>
          <a:p>
            <a:endParaRPr lang="en-AU" b="0" i="0" dirty="0">
              <a:solidFill>
                <a:srgbClr val="666666"/>
              </a:solidFill>
              <a:effectLst/>
              <a:latin typeface="Swiss721BT-Light"/>
            </a:endParaRPr>
          </a:p>
          <a:p>
            <a:r>
              <a:rPr lang="en-AU" b="0" i="0" dirty="0">
                <a:solidFill>
                  <a:srgbClr val="666666"/>
                </a:solidFill>
                <a:effectLst/>
                <a:latin typeface="Swiss721BT-Light"/>
              </a:rPr>
              <a:t>What is repair :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repair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involves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restoration</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thing</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condition</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formerly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had</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without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changing</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its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character.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Painting,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conditioning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gutters,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maintaining</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plumbing,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repairing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electrical</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appliances,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mending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leaks,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replacing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broken parts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fences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windows.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Improvement Vs repair: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Repairs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improve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condition</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property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minor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incidental</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degree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improvement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done and</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still</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constitute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repair. However,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substantial</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improvements,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alterations,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modernisations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13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reconstructions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repairs.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spc="-10" dirty="0">
              <a:effectLst/>
              <a:latin typeface="Calibri" panose="020F0502020204030204" pitchFamily="34" charset="0"/>
              <a:cs typeface="Times New Roman" panose="02020603050405020304" pitchFamily="18" charset="0"/>
            </a:endParaRPr>
          </a:p>
          <a:p>
            <a:pPr marL="73025" marR="96520">
              <a:lnSpc>
                <a:spcPts val="1130"/>
              </a:lnSpc>
            </a:pPr>
            <a:r>
              <a:rPr lang="en-US" sz="1800" dirty="0">
                <a:effectLst/>
                <a:latin typeface="Arial" panose="020B0604020202020204" pitchFamily="34" charset="0"/>
                <a:ea typeface="Arial" panose="020B0604020202020204" pitchFamily="34" charset="0"/>
                <a:cs typeface="Times New Roman" panose="02020603050405020304" pitchFamily="18" charset="0"/>
              </a:rPr>
              <a:t>Use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5" dirty="0">
                <a:effectLst/>
                <a:latin typeface="Arial" panose="020B0604020202020204" pitchFamily="34" charset="0"/>
                <a:ea typeface="Arial" panose="020B0604020202020204" pitchFamily="34" charset="0"/>
                <a:cs typeface="Times New Roman" panose="02020603050405020304" pitchFamily="18" charset="0"/>
              </a:rPr>
              <a:t> different</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material,</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10" dirty="0">
                <a:effectLst/>
                <a:latin typeface="Arial" panose="020B0604020202020204" pitchFamily="34" charset="0"/>
                <a:ea typeface="Arial" panose="020B0604020202020204" pitchFamily="34" charset="0"/>
                <a:cs typeface="Times New Roman" panose="02020603050405020304" pitchFamily="18" charset="0"/>
              </a:rPr>
              <a:t>however,</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does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not</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necessarily</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prevent</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work</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from</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being</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10" dirty="0">
                <a:effectLst/>
                <a:latin typeface="Arial" panose="020B0604020202020204" pitchFamily="34" charset="0"/>
                <a:ea typeface="Arial" panose="020B0604020202020204" pitchFamily="34" charset="0"/>
                <a:cs typeface="Times New Roman" panose="02020603050405020304" pitchFamily="18" charset="0"/>
              </a:rPr>
              <a:t>repair, </a:t>
            </a:r>
            <a:r>
              <a:rPr lang="en-US" sz="1800" dirty="0">
                <a:effectLst/>
                <a:latin typeface="Arial" panose="020B0604020202020204" pitchFamily="34" charset="0"/>
                <a:ea typeface="Arial" panose="020B0604020202020204" pitchFamily="34" charset="0"/>
                <a:cs typeface="Times New Roman" panose="02020603050405020304" pitchFamily="18" charset="0"/>
              </a:rPr>
              <a:t>provided</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work</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merely</a:t>
            </a:r>
            <a:r>
              <a:rPr lang="en-US" sz="1800" spc="1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restores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previous</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function</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property</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or</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restores</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efficiency</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of</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previous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function</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(TR</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97/23).</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For</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example,</a:t>
            </a:r>
            <a:r>
              <a:rPr lang="en-US" sz="1800" spc="1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following</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work</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constituted</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deductible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repairs:</a:t>
            </a: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35"/>
              </a:spcBef>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34620" lvl="0" indent="-342900">
              <a:lnSpc>
                <a:spcPct val="103000"/>
              </a:lnSpc>
              <a:spcAft>
                <a:spcPts val="0"/>
              </a:spcAft>
              <a:buSzPts val="1000"/>
              <a:buFont typeface="Times New Roman" panose="02020603050405020304" pitchFamily="18" charset="0"/>
              <a:buChar char="•"/>
              <a:tabLst>
                <a:tab pos="43878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replacing</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rotten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timbers</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wall</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cladding</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wall</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with</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Celluform</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instead</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painting</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(Case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R102</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84</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30" dirty="0">
                <a:effectLst/>
                <a:latin typeface="Arial" panose="020B0604020202020204" pitchFamily="34" charset="0"/>
                <a:ea typeface="Times New Roman" panose="02020603050405020304" pitchFamily="18" charset="0"/>
                <a:cs typeface="Times New Roman" panose="02020603050405020304" pitchFamily="18" charset="0"/>
              </a:rPr>
              <a:t>AT</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C</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676)</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5"/>
              </a:spcBef>
              <a:spcAft>
                <a:spcPts val="0"/>
              </a:spcAft>
              <a:buSzPts val="1000"/>
              <a:buFont typeface="Times New Roman" panose="02020603050405020304" pitchFamily="18" charset="0"/>
              <a:buChar char="•"/>
              <a:tabLst>
                <a:tab pos="43878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removing</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worn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carpets</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polishing</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existing</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floorboards</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rental</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property</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2002/330)</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87630" lvl="0" indent="-342900">
              <a:lnSpc>
                <a:spcPct val="103000"/>
              </a:lnSpc>
              <a:spcBef>
                <a:spcPts val="120"/>
              </a:spcBef>
              <a:spcAft>
                <a:spcPts val="0"/>
              </a:spcAft>
              <a:buSzPts val="1000"/>
              <a:buFont typeface="Times New Roman" panose="02020603050405020304" pitchFamily="18" charset="0"/>
              <a:buChar char="•"/>
              <a:tabLst>
                <a:tab pos="43878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re-paving</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container</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terminal</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even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though</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new</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bitumen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was</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better</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quality</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was</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laid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more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thickly</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 over</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better</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foundation</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(Case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W93</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89</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30" dirty="0">
                <a:effectLst/>
                <a:latin typeface="Arial" panose="020B0604020202020204" pitchFamily="34" charset="0"/>
                <a:ea typeface="Times New Roman" panose="02020603050405020304" pitchFamily="18" charset="0"/>
                <a:cs typeface="Times New Roman" panose="02020603050405020304" pitchFamily="18" charset="0"/>
              </a:rPr>
              <a:t>AT</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C</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785).</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Repairs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limited</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rectifying</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defects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have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already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become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serious.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Commissioner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accepts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repairs include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work</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done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remedy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defects,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damage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deterioration</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even</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though</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work</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partly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even</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largely)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done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prevent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anticipate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defects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damage,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rectify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defects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their</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very</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early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stages.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spc="-1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If</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asset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was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disrepair</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time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cost</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"initial</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repairs"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remedy</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those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defects</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capital nature</a:t>
            </a:r>
            <a:r>
              <a:rPr lang="en-US" sz="18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non-deductible</a:t>
            </a:r>
            <a:endParaRPr lang="en-AU" sz="1800" spc="-1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1911F54D-47B8-41F2-82A4-B99E52803618}" type="slidenum">
              <a:rPr lang="en-AU" smtClean="0"/>
              <a:t>28</a:t>
            </a:fld>
            <a:endParaRPr lang="en-AU"/>
          </a:p>
        </p:txBody>
      </p:sp>
    </p:spTree>
    <p:extLst>
      <p:ext uri="{BB962C8B-B14F-4D97-AF65-F5344CB8AC3E}">
        <p14:creationId xmlns:p14="http://schemas.microsoft.com/office/powerpoint/2010/main" val="339508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rPr>
              <a:t>6. If it is concluded that the disproportion between the outgoing and the relevant assessable income is essentially to be explained by reference to the independent pursuit of some other objective (e.g., to derive exempt income or the obtaining of a tax deduction), then the outgoing must be apportioned between the pursuit of assessable income and the other objective: </a:t>
            </a:r>
            <a:r>
              <a:rPr lang="en-AU" b="1" i="0" dirty="0">
                <a:solidFill>
                  <a:srgbClr val="000000"/>
                </a:solidFill>
                <a:effectLst/>
                <a:latin typeface="Arial" panose="020B0604020202020204" pitchFamily="34" charset="0"/>
              </a:rPr>
              <a:t>see </a:t>
            </a:r>
            <a:r>
              <a:rPr lang="en-AU" b="1" i="1" dirty="0">
                <a:solidFill>
                  <a:srgbClr val="000000"/>
                </a:solidFill>
                <a:effectLst/>
                <a:latin typeface="Arial" panose="020B0604020202020204" pitchFamily="34" charset="0"/>
              </a:rPr>
              <a:t>Fletcher</a:t>
            </a:r>
            <a:r>
              <a:rPr lang="en-AU" b="1" i="0" dirty="0">
                <a:solidFill>
                  <a:srgbClr val="000000"/>
                </a:solidFill>
                <a:effectLst/>
                <a:latin typeface="Arial" panose="020B0604020202020204" pitchFamily="34" charset="0"/>
              </a:rPr>
              <a:t> at 91 ATC 4957-8; 22 ATR 621-3</a:t>
            </a:r>
            <a:endParaRPr lang="en-AU" b="1" dirty="0"/>
          </a:p>
        </p:txBody>
      </p:sp>
      <p:sp>
        <p:nvSpPr>
          <p:cNvPr id="4" name="Slide Number Placeholder 3"/>
          <p:cNvSpPr>
            <a:spLocks noGrp="1"/>
          </p:cNvSpPr>
          <p:nvPr>
            <p:ph type="sldNum" sz="quarter" idx="5"/>
          </p:nvPr>
        </p:nvSpPr>
        <p:spPr/>
        <p:txBody>
          <a:bodyPr/>
          <a:lstStyle/>
          <a:p>
            <a:fld id="{1911F54D-47B8-41F2-82A4-B99E52803618}" type="slidenum">
              <a:rPr lang="en-AU" smtClean="0"/>
              <a:t>29</a:t>
            </a:fld>
            <a:endParaRPr lang="en-AU"/>
          </a:p>
        </p:txBody>
      </p:sp>
    </p:spTree>
    <p:extLst>
      <p:ext uri="{BB962C8B-B14F-4D97-AF65-F5344CB8AC3E}">
        <p14:creationId xmlns:p14="http://schemas.microsoft.com/office/powerpoint/2010/main" val="250071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249784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CE92C-E084-41D2-96BC-380F06719649}" type="datetimeFigureOut">
              <a:rPr lang="en-AU" smtClean="0"/>
              <a:t>18/03/2022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1236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112005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7384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419328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171385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161220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167976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237291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289922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40601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0CE92C-E084-41D2-96BC-380F06719649}" type="datetimeFigureOut">
              <a:rPr lang="en-AU" smtClean="0"/>
              <a:t>18/03/2022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26038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0CE92C-E084-41D2-96BC-380F06719649}" type="datetimeFigureOut">
              <a:rPr lang="en-AU" smtClean="0"/>
              <a:t>18/03/2022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336415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418498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3205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B0CE92C-E084-41D2-96BC-380F06719649}" type="datetimeFigureOut">
              <a:rPr lang="en-AU" smtClean="0"/>
              <a:t>18/03/2022</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219196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CE92C-E084-41D2-96BC-380F06719649}" type="datetimeFigureOut">
              <a:rPr lang="en-AU" smtClean="0"/>
              <a:t>18/03/2022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EED1E6-694C-4FC8-9EE1-D3705ED54F0B}" type="slidenum">
              <a:rPr lang="en-AU" smtClean="0"/>
              <a:t>‹#›</a:t>
            </a:fld>
            <a:endParaRPr lang="en-AU"/>
          </a:p>
        </p:txBody>
      </p:sp>
    </p:spTree>
    <p:extLst>
      <p:ext uri="{BB962C8B-B14F-4D97-AF65-F5344CB8AC3E}">
        <p14:creationId xmlns:p14="http://schemas.microsoft.com/office/powerpoint/2010/main" val="337756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0CE92C-E084-41D2-96BC-380F06719649}" type="datetimeFigureOut">
              <a:rPr lang="en-AU" smtClean="0"/>
              <a:t>18/03/2022</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EED1E6-694C-4FC8-9EE1-D3705ED54F0B}" type="slidenum">
              <a:rPr lang="en-AU" smtClean="0"/>
              <a:t>‹#›</a:t>
            </a:fld>
            <a:endParaRPr lang="en-AU"/>
          </a:p>
        </p:txBody>
      </p:sp>
    </p:spTree>
    <p:extLst>
      <p:ext uri="{BB962C8B-B14F-4D97-AF65-F5344CB8AC3E}">
        <p14:creationId xmlns:p14="http://schemas.microsoft.com/office/powerpoint/2010/main" val="599263560"/>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560E-D86A-4EE3-91BB-5A9F8FCFE66E}"/>
              </a:ext>
            </a:extLst>
          </p:cNvPr>
          <p:cNvSpPr>
            <a:spLocks noGrp="1"/>
          </p:cNvSpPr>
          <p:nvPr>
            <p:ph type="title"/>
          </p:nvPr>
        </p:nvSpPr>
        <p:spPr>
          <a:xfrm>
            <a:off x="684211" y="1379818"/>
            <a:ext cx="10442576" cy="2226982"/>
          </a:xfrm>
        </p:spPr>
        <p:txBody>
          <a:bodyPr/>
          <a:lstStyle/>
          <a:p>
            <a:pPr algn="ctr"/>
            <a:r>
              <a:rPr lang="en-AU" sz="3600" dirty="0">
                <a:solidFill>
                  <a:srgbClr val="FFFF00"/>
                </a:solidFill>
              </a:rPr>
              <a:t>Capital gain tax- Main residence exemption and investment property tax issues </a:t>
            </a:r>
            <a:br>
              <a:rPr lang="en-AU" sz="4400" dirty="0"/>
            </a:br>
            <a:endParaRPr lang="en-AU" dirty="0"/>
          </a:p>
        </p:txBody>
      </p:sp>
      <p:sp>
        <p:nvSpPr>
          <p:cNvPr id="8" name="TextBox 7">
            <a:extLst>
              <a:ext uri="{FF2B5EF4-FFF2-40B4-BE49-F238E27FC236}">
                <a16:creationId xmlns:a16="http://schemas.microsoft.com/office/drawing/2014/main" id="{8AB80D97-6E15-4BF6-AF89-93545232AA64}"/>
              </a:ext>
            </a:extLst>
          </p:cNvPr>
          <p:cNvSpPr txBox="1"/>
          <p:nvPr/>
        </p:nvSpPr>
        <p:spPr>
          <a:xfrm>
            <a:off x="1270000" y="4699685"/>
            <a:ext cx="9309100" cy="369332"/>
          </a:xfrm>
          <a:prstGeom prst="rect">
            <a:avLst/>
          </a:prstGeom>
          <a:noFill/>
        </p:spPr>
        <p:txBody>
          <a:bodyPr wrap="square">
            <a:spAutoFit/>
          </a:bodyPr>
          <a:lstStyle/>
          <a:p>
            <a:pPr algn="ctr"/>
            <a:r>
              <a:rPr lang="en-US" sz="1800" dirty="0">
                <a:solidFill>
                  <a:schemeClr val="tx2"/>
                </a:solidFill>
                <a:latin typeface="+mj-lt"/>
                <a:ea typeface="+mj-ea"/>
                <a:cs typeface="+mj-cs"/>
              </a:rPr>
              <a:t>BRISBANE CHAPER OF THE INSTITUTE OF CHARTERED ACCOUNTANTS OF INDIA</a:t>
            </a:r>
          </a:p>
        </p:txBody>
      </p:sp>
      <p:sp>
        <p:nvSpPr>
          <p:cNvPr id="9" name="Subtitle 5">
            <a:extLst>
              <a:ext uri="{FF2B5EF4-FFF2-40B4-BE49-F238E27FC236}">
                <a16:creationId xmlns:a16="http://schemas.microsoft.com/office/drawing/2014/main" id="{8BB2EF3D-A919-408E-BEEE-7743FD0FC3BB}"/>
              </a:ext>
            </a:extLst>
          </p:cNvPr>
          <p:cNvSpPr txBox="1">
            <a:spLocks/>
          </p:cNvSpPr>
          <p:nvPr/>
        </p:nvSpPr>
        <p:spPr>
          <a:xfrm>
            <a:off x="1523999" y="6426428"/>
            <a:ext cx="9144002" cy="29833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en-AU" dirty="0"/>
              <a:t>16 MARCH 2022</a:t>
            </a:r>
          </a:p>
        </p:txBody>
      </p:sp>
    </p:spTree>
    <p:extLst>
      <p:ext uri="{BB962C8B-B14F-4D97-AF65-F5344CB8AC3E}">
        <p14:creationId xmlns:p14="http://schemas.microsoft.com/office/powerpoint/2010/main" val="135202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6E2F-BCEF-4C43-AFFC-5BFFB69220CA}"/>
              </a:ext>
            </a:extLst>
          </p:cNvPr>
          <p:cNvSpPr>
            <a:spLocks noGrp="1"/>
          </p:cNvSpPr>
          <p:nvPr>
            <p:ph type="title"/>
          </p:nvPr>
        </p:nvSpPr>
        <p:spPr/>
        <p:txBody>
          <a:bodyPr/>
          <a:lstStyle/>
          <a:p>
            <a:r>
              <a:rPr lang="en-AU" dirty="0">
                <a:solidFill>
                  <a:srgbClr val="FFFF00"/>
                </a:solidFill>
              </a:rPr>
              <a:t>Capital proceeds</a:t>
            </a:r>
          </a:p>
        </p:txBody>
      </p:sp>
      <p:sp>
        <p:nvSpPr>
          <p:cNvPr id="3" name="Content Placeholder 2">
            <a:extLst>
              <a:ext uri="{FF2B5EF4-FFF2-40B4-BE49-F238E27FC236}">
                <a16:creationId xmlns:a16="http://schemas.microsoft.com/office/drawing/2014/main" id="{552E45A5-245B-4172-BC62-1107AD2303ED}"/>
              </a:ext>
            </a:extLst>
          </p:cNvPr>
          <p:cNvSpPr>
            <a:spLocks noGrp="1"/>
          </p:cNvSpPr>
          <p:nvPr>
            <p:ph idx="1"/>
          </p:nvPr>
        </p:nvSpPr>
        <p:spPr/>
        <p:txBody>
          <a:bodyPr>
            <a:normAutofit/>
          </a:bodyPr>
          <a:lstStyle/>
          <a:p>
            <a:r>
              <a:rPr lang="en-AU" sz="2800" dirty="0"/>
              <a:t>The consideration you receive or entitled to receive. </a:t>
            </a:r>
          </a:p>
          <a:p>
            <a:r>
              <a:rPr lang="en-AU" sz="2800" dirty="0"/>
              <a:t>If you’re registered for GST, the GST component received as part of the capital proceeds will be excluded.</a:t>
            </a:r>
          </a:p>
          <a:p>
            <a:r>
              <a:rPr lang="en-AU" sz="2800" dirty="0"/>
              <a:t>Market value substitution rules for properties transferred without consideration for non-arm’s length transactions.  </a:t>
            </a:r>
          </a:p>
        </p:txBody>
      </p:sp>
      <p:sp>
        <p:nvSpPr>
          <p:cNvPr id="4" name="Footer Placeholder 4">
            <a:extLst>
              <a:ext uri="{FF2B5EF4-FFF2-40B4-BE49-F238E27FC236}">
                <a16:creationId xmlns:a16="http://schemas.microsoft.com/office/drawing/2014/main" id="{5DAC55F9-6752-4A73-BEE1-FDACD8A82F99}"/>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80448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18A9-52B8-4A09-836E-4807010CE54D}"/>
              </a:ext>
            </a:extLst>
          </p:cNvPr>
          <p:cNvSpPr>
            <a:spLocks noGrp="1"/>
          </p:cNvSpPr>
          <p:nvPr>
            <p:ph type="title"/>
          </p:nvPr>
        </p:nvSpPr>
        <p:spPr>
          <a:xfrm>
            <a:off x="646111" y="452718"/>
            <a:ext cx="9404723" cy="817282"/>
          </a:xfrm>
        </p:spPr>
        <p:txBody>
          <a:bodyPr/>
          <a:lstStyle/>
          <a:p>
            <a:r>
              <a:rPr lang="en-AU" dirty="0">
                <a:solidFill>
                  <a:srgbClr val="FFFF00"/>
                </a:solidFill>
              </a:rPr>
              <a:t>Main residence – full exemption</a:t>
            </a:r>
          </a:p>
        </p:txBody>
      </p:sp>
      <p:sp>
        <p:nvSpPr>
          <p:cNvPr id="3" name="Content Placeholder 2">
            <a:extLst>
              <a:ext uri="{FF2B5EF4-FFF2-40B4-BE49-F238E27FC236}">
                <a16:creationId xmlns:a16="http://schemas.microsoft.com/office/drawing/2014/main" id="{5D6BA5E1-E978-49EB-A1A1-32B2C1219AA2}"/>
              </a:ext>
            </a:extLst>
          </p:cNvPr>
          <p:cNvSpPr>
            <a:spLocks noGrp="1"/>
          </p:cNvSpPr>
          <p:nvPr>
            <p:ph idx="1"/>
          </p:nvPr>
        </p:nvSpPr>
        <p:spPr>
          <a:xfrm>
            <a:off x="1104293" y="1331259"/>
            <a:ext cx="9970107" cy="5074023"/>
          </a:xfrm>
        </p:spPr>
        <p:txBody>
          <a:bodyPr>
            <a:noAutofit/>
          </a:bodyPr>
          <a:lstStyle/>
          <a:p>
            <a:r>
              <a:rPr lang="en-AU" sz="2600" dirty="0"/>
              <a:t>The individuals (not company or trusts) can ignore a capital gain for a dwelling. </a:t>
            </a:r>
          </a:p>
          <a:p>
            <a:r>
              <a:rPr lang="en-AU" sz="2600" dirty="0"/>
              <a:t>Full exemption with the following conditions </a:t>
            </a:r>
          </a:p>
          <a:p>
            <a:pPr lvl="1"/>
            <a:r>
              <a:rPr lang="en-AU" sz="2600" dirty="0"/>
              <a:t>Must be home for the whole period</a:t>
            </a:r>
          </a:p>
          <a:p>
            <a:pPr lvl="1"/>
            <a:r>
              <a:rPr lang="en-AU" sz="2600" dirty="0"/>
              <a:t>Must not have used the dwelling for income producing purposes</a:t>
            </a:r>
          </a:p>
          <a:p>
            <a:pPr lvl="1"/>
            <a:r>
              <a:rPr lang="en-AU" sz="2600" dirty="0"/>
              <a:t>The land should be less than 2 hectares</a:t>
            </a:r>
          </a:p>
          <a:p>
            <a:pPr lvl="1"/>
            <a:r>
              <a:rPr lang="en-AU" sz="2600" dirty="0"/>
              <a:t>Must not be an excluded foreign resident. </a:t>
            </a:r>
          </a:p>
          <a:p>
            <a:r>
              <a:rPr lang="en-AU" sz="2600" dirty="0">
                <a:solidFill>
                  <a:srgbClr val="FFFF00"/>
                </a:solidFill>
              </a:rPr>
              <a:t>When a dwelling can be considered as a main residence</a:t>
            </a:r>
          </a:p>
          <a:p>
            <a:r>
              <a:rPr lang="en-AU" sz="2800" dirty="0">
                <a:solidFill>
                  <a:srgbClr val="FFFF00"/>
                </a:solidFill>
              </a:rPr>
              <a:t> </a:t>
            </a:r>
          </a:p>
        </p:txBody>
      </p:sp>
    </p:spTree>
    <p:extLst>
      <p:ext uri="{BB962C8B-B14F-4D97-AF65-F5344CB8AC3E}">
        <p14:creationId xmlns:p14="http://schemas.microsoft.com/office/powerpoint/2010/main" val="343287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7554-F374-43FC-A0DD-4750A3BA0B19}"/>
              </a:ext>
            </a:extLst>
          </p:cNvPr>
          <p:cNvSpPr>
            <a:spLocks noGrp="1"/>
          </p:cNvSpPr>
          <p:nvPr>
            <p:ph type="title"/>
          </p:nvPr>
        </p:nvSpPr>
        <p:spPr>
          <a:xfrm>
            <a:off x="646111" y="452718"/>
            <a:ext cx="9835622" cy="1400530"/>
          </a:xfrm>
        </p:spPr>
        <p:txBody>
          <a:bodyPr/>
          <a:lstStyle/>
          <a:p>
            <a:r>
              <a:rPr lang="en-AU" dirty="0">
                <a:solidFill>
                  <a:srgbClr val="FFFF00"/>
                </a:solidFill>
              </a:rPr>
              <a:t>Main residence – full exemption </a:t>
            </a:r>
            <a:br>
              <a:rPr lang="en-AU" dirty="0">
                <a:solidFill>
                  <a:srgbClr val="FFFF00"/>
                </a:solidFill>
              </a:rPr>
            </a:br>
            <a:r>
              <a:rPr lang="en-AU" dirty="0">
                <a:solidFill>
                  <a:srgbClr val="FFFF00"/>
                </a:solidFill>
              </a:rPr>
              <a:t>Moving from a old to a new dwelling</a:t>
            </a:r>
            <a:endParaRPr lang="en-AU" dirty="0"/>
          </a:p>
        </p:txBody>
      </p:sp>
      <p:sp>
        <p:nvSpPr>
          <p:cNvPr id="3" name="Content Placeholder 2">
            <a:extLst>
              <a:ext uri="{FF2B5EF4-FFF2-40B4-BE49-F238E27FC236}">
                <a16:creationId xmlns:a16="http://schemas.microsoft.com/office/drawing/2014/main" id="{3996E0D4-AB05-433C-845F-6A1844D5B3FB}"/>
              </a:ext>
            </a:extLst>
          </p:cNvPr>
          <p:cNvSpPr>
            <a:spLocks noGrp="1"/>
          </p:cNvSpPr>
          <p:nvPr>
            <p:ph idx="1"/>
          </p:nvPr>
        </p:nvSpPr>
        <p:spPr/>
        <p:txBody>
          <a:bodyPr>
            <a:noAutofit/>
          </a:bodyPr>
          <a:lstStyle/>
          <a:p>
            <a:r>
              <a:rPr lang="en-AU" sz="2200" dirty="0"/>
              <a:t>If a taxpayer moves to a new dwelling without selling the old dwelling, to have full exemption, the taxpayer has six months time to dispose of old dwelling, provided: </a:t>
            </a:r>
          </a:p>
          <a:p>
            <a:pPr lvl="1"/>
            <a:r>
              <a:rPr lang="en-AU" sz="2200" dirty="0"/>
              <a:t>The old dwelling was the main residence for a continuous period of three months for last 12 months (remained vacant for period not main residence) before the old dwelling was sold. </a:t>
            </a:r>
          </a:p>
          <a:p>
            <a:pPr lvl="1"/>
            <a:r>
              <a:rPr lang="en-AU" sz="2200" dirty="0"/>
              <a:t>The new dwelling becomes taxpayer’s main residence. </a:t>
            </a:r>
          </a:p>
          <a:p>
            <a:r>
              <a:rPr lang="en-AU" sz="2200" dirty="0"/>
              <a:t>If the old dwelling could not be sold in six months, choice : </a:t>
            </a:r>
          </a:p>
          <a:p>
            <a:pPr lvl="1"/>
            <a:r>
              <a:rPr lang="en-AU" sz="2200" dirty="0"/>
              <a:t>Old dwelling can continue to be main residence under absence rules discussed later. </a:t>
            </a:r>
          </a:p>
        </p:txBody>
      </p:sp>
      <p:sp>
        <p:nvSpPr>
          <p:cNvPr id="4" name="Footer Placeholder 4">
            <a:extLst>
              <a:ext uri="{FF2B5EF4-FFF2-40B4-BE49-F238E27FC236}">
                <a16:creationId xmlns:a16="http://schemas.microsoft.com/office/drawing/2014/main" id="{07030D88-85C7-4563-8E5F-A95BB9839387}"/>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87824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80B66-E504-4CBA-95F3-CEF52F755D40}"/>
              </a:ext>
            </a:extLst>
          </p:cNvPr>
          <p:cNvSpPr txBox="1"/>
          <p:nvPr/>
        </p:nvSpPr>
        <p:spPr>
          <a:xfrm>
            <a:off x="237067" y="2266371"/>
            <a:ext cx="10955866" cy="3970318"/>
          </a:xfrm>
          <a:prstGeom prst="rect">
            <a:avLst/>
          </a:prstGeom>
          <a:noFill/>
        </p:spPr>
        <p:txBody>
          <a:bodyPr wrap="square">
            <a:spAutoFit/>
          </a:bodyPr>
          <a:lstStyle/>
          <a:p>
            <a:r>
              <a:rPr lang="en-AU" sz="2800" dirty="0"/>
              <a:t>Example: if a taxpayer moves from old dwelling on 1 July 2020 and disposes off the old dwelling on 31 December 2020. </a:t>
            </a:r>
          </a:p>
          <a:p>
            <a:endParaRPr lang="en-AU" sz="2800" dirty="0"/>
          </a:p>
          <a:p>
            <a:r>
              <a:rPr lang="en-AU" sz="2800" dirty="0"/>
              <a:t>The period 12 months is 1 January 2020 to 31 December 2020. </a:t>
            </a:r>
          </a:p>
          <a:p>
            <a:endParaRPr lang="en-AU" sz="2800" dirty="0"/>
          </a:p>
          <a:p>
            <a:r>
              <a:rPr lang="en-AU" sz="2800" dirty="0"/>
              <a:t>If the old dwelling was a main residence for at least 3 months between 1 January 2020 to 30 June 2020 and the house was not used for income earning purposes, full exemption will be available on disposal of old dwelling. </a:t>
            </a:r>
          </a:p>
        </p:txBody>
      </p:sp>
      <p:sp>
        <p:nvSpPr>
          <p:cNvPr id="4" name="Title 1">
            <a:extLst>
              <a:ext uri="{FF2B5EF4-FFF2-40B4-BE49-F238E27FC236}">
                <a16:creationId xmlns:a16="http://schemas.microsoft.com/office/drawing/2014/main" id="{200CFF3E-AC10-44BC-95FA-11EC90A92D65}"/>
              </a:ext>
            </a:extLst>
          </p:cNvPr>
          <p:cNvSpPr txBox="1">
            <a:spLocks/>
          </p:cNvSpPr>
          <p:nvPr/>
        </p:nvSpPr>
        <p:spPr>
          <a:xfrm>
            <a:off x="646111" y="452718"/>
            <a:ext cx="9404723" cy="81728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solidFill>
                  <a:srgbClr val="FFFF00"/>
                </a:solidFill>
              </a:rPr>
              <a:t>Main residence – full exemption</a:t>
            </a:r>
            <a:endParaRPr lang="en-AU" dirty="0">
              <a:solidFill>
                <a:srgbClr val="FFFF00"/>
              </a:solidFill>
            </a:endParaRPr>
          </a:p>
        </p:txBody>
      </p:sp>
      <p:sp>
        <p:nvSpPr>
          <p:cNvPr id="5" name="Footer Placeholder 4">
            <a:extLst>
              <a:ext uri="{FF2B5EF4-FFF2-40B4-BE49-F238E27FC236}">
                <a16:creationId xmlns:a16="http://schemas.microsoft.com/office/drawing/2014/main" id="{576BA3A4-8C48-480A-AF6C-A0CF5FE50A3D}"/>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81314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6126-5611-4D66-AAF6-A389AE0166F1}"/>
              </a:ext>
            </a:extLst>
          </p:cNvPr>
          <p:cNvSpPr>
            <a:spLocks noGrp="1"/>
          </p:cNvSpPr>
          <p:nvPr>
            <p:ph type="title"/>
          </p:nvPr>
        </p:nvSpPr>
        <p:spPr/>
        <p:txBody>
          <a:bodyPr/>
          <a:lstStyle/>
          <a:p>
            <a:r>
              <a:rPr lang="en-AU" dirty="0">
                <a:solidFill>
                  <a:srgbClr val="FFFF00"/>
                </a:solidFill>
              </a:rPr>
              <a:t>Main residence –partial exemption </a:t>
            </a:r>
          </a:p>
        </p:txBody>
      </p:sp>
      <p:sp>
        <p:nvSpPr>
          <p:cNvPr id="3" name="Content Placeholder 2">
            <a:extLst>
              <a:ext uri="{FF2B5EF4-FFF2-40B4-BE49-F238E27FC236}">
                <a16:creationId xmlns:a16="http://schemas.microsoft.com/office/drawing/2014/main" id="{F1EB98F7-7774-4269-B95E-E84A7B123ECF}"/>
              </a:ext>
            </a:extLst>
          </p:cNvPr>
          <p:cNvSpPr>
            <a:spLocks noGrp="1"/>
          </p:cNvSpPr>
          <p:nvPr>
            <p:ph idx="1"/>
          </p:nvPr>
        </p:nvSpPr>
        <p:spPr>
          <a:xfrm>
            <a:off x="1103312" y="2052918"/>
            <a:ext cx="9666288" cy="4195481"/>
          </a:xfrm>
        </p:spPr>
        <p:txBody>
          <a:bodyPr>
            <a:normAutofit/>
          </a:bodyPr>
          <a:lstStyle/>
          <a:p>
            <a:r>
              <a:rPr lang="en-AU" sz="2800" dirty="0"/>
              <a:t>Main residence only for </a:t>
            </a:r>
            <a:r>
              <a:rPr lang="en-AU" sz="2800" i="1" u="sng" dirty="0"/>
              <a:t>part period</a:t>
            </a:r>
            <a:r>
              <a:rPr lang="en-AU" sz="2800" dirty="0"/>
              <a:t> of ownership. </a:t>
            </a:r>
          </a:p>
          <a:p>
            <a:pPr lvl="1"/>
            <a:r>
              <a:rPr lang="en-AU" sz="2600" dirty="0"/>
              <a:t>The period of ownership is between the settlement at the time of acquisition to the settlement at the time of disposal (different from CGT event –contract dates) </a:t>
            </a:r>
          </a:p>
          <a:p>
            <a:r>
              <a:rPr lang="en-AU" sz="2800" i="1" u="sng" dirty="0"/>
              <a:t>Part of property </a:t>
            </a:r>
            <a:r>
              <a:rPr lang="en-AU" sz="2800" dirty="0"/>
              <a:t>used for income producing purposes. </a:t>
            </a:r>
          </a:p>
          <a:p>
            <a:r>
              <a:rPr lang="en-AU" sz="2800" dirty="0"/>
              <a:t>The land on which dwelling is situated is more than 2 hectares. </a:t>
            </a:r>
          </a:p>
          <a:p>
            <a:endParaRPr lang="en-AU" dirty="0"/>
          </a:p>
        </p:txBody>
      </p:sp>
      <p:sp>
        <p:nvSpPr>
          <p:cNvPr id="4" name="Footer Placeholder 4">
            <a:extLst>
              <a:ext uri="{FF2B5EF4-FFF2-40B4-BE49-F238E27FC236}">
                <a16:creationId xmlns:a16="http://schemas.microsoft.com/office/drawing/2014/main" id="{8A0DF829-1F97-455D-80E3-BA22892FED85}"/>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08260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B8EA-7B4A-444E-B2F0-B3FC13AA4E4A}"/>
              </a:ext>
            </a:extLst>
          </p:cNvPr>
          <p:cNvSpPr>
            <a:spLocks noGrp="1"/>
          </p:cNvSpPr>
          <p:nvPr>
            <p:ph type="title"/>
          </p:nvPr>
        </p:nvSpPr>
        <p:spPr/>
        <p:txBody>
          <a:bodyPr/>
          <a:lstStyle/>
          <a:p>
            <a:r>
              <a:rPr lang="en-AU" dirty="0">
                <a:solidFill>
                  <a:srgbClr val="FFFF00"/>
                </a:solidFill>
              </a:rPr>
              <a:t>Subdivision example continued</a:t>
            </a:r>
          </a:p>
        </p:txBody>
      </p:sp>
      <p:sp>
        <p:nvSpPr>
          <p:cNvPr id="3" name="Content Placeholder 2">
            <a:extLst>
              <a:ext uri="{FF2B5EF4-FFF2-40B4-BE49-F238E27FC236}">
                <a16:creationId xmlns:a16="http://schemas.microsoft.com/office/drawing/2014/main" id="{4A3CF224-95BA-4365-9B96-1F0AB28692CE}"/>
              </a:ext>
            </a:extLst>
          </p:cNvPr>
          <p:cNvSpPr>
            <a:spLocks noGrp="1"/>
          </p:cNvSpPr>
          <p:nvPr>
            <p:ph idx="1"/>
          </p:nvPr>
        </p:nvSpPr>
        <p:spPr>
          <a:xfrm>
            <a:off x="1103312" y="2052918"/>
            <a:ext cx="8946541" cy="4119282"/>
          </a:xfrm>
        </p:spPr>
        <p:txBody>
          <a:bodyPr>
            <a:normAutofit/>
          </a:bodyPr>
          <a:lstStyle/>
          <a:p>
            <a:r>
              <a:rPr lang="en-AU" dirty="0"/>
              <a:t>Suppose, after constructing the house in August 2015, Mrs Smith rented out the house for five years. </a:t>
            </a:r>
          </a:p>
          <a:p>
            <a:r>
              <a:rPr lang="en-AU" dirty="0"/>
              <a:t>In August 2020, he sells house for $875,000. </a:t>
            </a:r>
          </a:p>
          <a:p>
            <a:r>
              <a:rPr lang="en-AU" dirty="0"/>
              <a:t>Since, the adjacent land was less than 2 hectares, will Mr Smith get </a:t>
            </a:r>
          </a:p>
          <a:p>
            <a:pPr marL="0" indent="0">
              <a:buNone/>
            </a:pPr>
            <a:r>
              <a:rPr lang="en-AU" dirty="0"/>
              <a:t>a) full exemption</a:t>
            </a:r>
          </a:p>
          <a:p>
            <a:pPr marL="0" indent="0">
              <a:buNone/>
            </a:pPr>
            <a:r>
              <a:rPr lang="en-AU" dirty="0"/>
              <a:t>b) Partial exemption for period from July </a:t>
            </a:r>
            <a:r>
              <a:rPr lang="en-AU" i="1" dirty="0"/>
              <a:t>2010</a:t>
            </a:r>
            <a:r>
              <a:rPr lang="en-AU" dirty="0"/>
              <a:t> to August 2015</a:t>
            </a:r>
          </a:p>
          <a:p>
            <a:pPr marL="0" indent="0">
              <a:buNone/>
            </a:pPr>
            <a:r>
              <a:rPr lang="en-AU" dirty="0"/>
              <a:t>c) No exemption, as it is a separate asset</a:t>
            </a:r>
          </a:p>
          <a:p>
            <a:pPr marL="0" indent="0">
              <a:buNone/>
            </a:pPr>
            <a:r>
              <a:rPr lang="en-AU" dirty="0"/>
              <a:t>https://forms.office.com/r/1zDhBzZ9wr</a:t>
            </a:r>
          </a:p>
        </p:txBody>
      </p:sp>
      <p:sp>
        <p:nvSpPr>
          <p:cNvPr id="6" name="Footer Placeholder 4">
            <a:extLst>
              <a:ext uri="{FF2B5EF4-FFF2-40B4-BE49-F238E27FC236}">
                <a16:creationId xmlns:a16="http://schemas.microsoft.com/office/drawing/2014/main" id="{0296E358-4192-4937-8205-99930500BBDD}"/>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580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EF52-5879-40A3-BAFE-A4A25A1E047C}"/>
              </a:ext>
            </a:extLst>
          </p:cNvPr>
          <p:cNvSpPr>
            <a:spLocks noGrp="1"/>
          </p:cNvSpPr>
          <p:nvPr>
            <p:ph type="title"/>
          </p:nvPr>
        </p:nvSpPr>
        <p:spPr/>
        <p:txBody>
          <a:bodyPr/>
          <a:lstStyle/>
          <a:p>
            <a:r>
              <a:rPr lang="en-AU" dirty="0">
                <a:solidFill>
                  <a:srgbClr val="FFFF00"/>
                </a:solidFill>
              </a:rPr>
              <a:t>Subdivision example continued</a:t>
            </a:r>
            <a:endParaRPr lang="en-AU" dirty="0"/>
          </a:p>
        </p:txBody>
      </p:sp>
      <p:sp>
        <p:nvSpPr>
          <p:cNvPr id="4" name="Content Placeholder 3">
            <a:extLst>
              <a:ext uri="{FF2B5EF4-FFF2-40B4-BE49-F238E27FC236}">
                <a16:creationId xmlns:a16="http://schemas.microsoft.com/office/drawing/2014/main" id="{D6850328-6C96-4604-9DC7-03FB853AA537}"/>
              </a:ext>
            </a:extLst>
          </p:cNvPr>
          <p:cNvSpPr txBox="1">
            <a:spLocks noGrp="1"/>
          </p:cNvSpPr>
          <p:nvPr>
            <p:ph idx="1"/>
          </p:nvPr>
        </p:nvSpPr>
        <p:spPr>
          <a:xfrm>
            <a:off x="1103313" y="2052638"/>
            <a:ext cx="8947150" cy="707886"/>
          </a:xfrm>
          <a:prstGeom prst="rect">
            <a:avLst/>
          </a:prstGeom>
          <a:noFill/>
        </p:spPr>
        <p:txBody>
          <a:bodyPr wrap="square" rtlCol="0">
            <a:spAutoFit/>
          </a:bodyPr>
          <a:lstStyle/>
          <a:p>
            <a:r>
              <a:rPr lang="en-AU" dirty="0"/>
              <a:t>Answer: No exemption, because the house on the Block B is a separate asset. </a:t>
            </a:r>
          </a:p>
        </p:txBody>
      </p:sp>
      <p:sp>
        <p:nvSpPr>
          <p:cNvPr id="5" name="TextBox 4">
            <a:extLst>
              <a:ext uri="{FF2B5EF4-FFF2-40B4-BE49-F238E27FC236}">
                <a16:creationId xmlns:a16="http://schemas.microsoft.com/office/drawing/2014/main" id="{BE427584-4D07-4376-A619-C186762E1434}"/>
              </a:ext>
            </a:extLst>
          </p:cNvPr>
          <p:cNvSpPr txBox="1"/>
          <p:nvPr/>
        </p:nvSpPr>
        <p:spPr>
          <a:xfrm>
            <a:off x="1103313" y="3429000"/>
            <a:ext cx="8779853" cy="923330"/>
          </a:xfrm>
          <a:prstGeom prst="rect">
            <a:avLst/>
          </a:prstGeom>
          <a:noFill/>
        </p:spPr>
        <p:txBody>
          <a:bodyPr wrap="square" rtlCol="0">
            <a:spAutoFit/>
          </a:bodyPr>
          <a:lstStyle/>
          <a:p>
            <a:r>
              <a:rPr lang="en-AU" dirty="0"/>
              <a:t>If, after subdivision, the </a:t>
            </a:r>
            <a:r>
              <a:rPr lang="en-AU" b="1" i="1" u="sng" dirty="0"/>
              <a:t>land</a:t>
            </a:r>
            <a:r>
              <a:rPr lang="en-AU" dirty="0"/>
              <a:t> for </a:t>
            </a:r>
            <a:r>
              <a:rPr lang="en-AU" b="1" dirty="0"/>
              <a:t>B</a:t>
            </a:r>
            <a:r>
              <a:rPr lang="en-AU" dirty="0"/>
              <a:t>lock B was sold with Block A (in 2015) including dwelling, the taxpayer could have been eligible to claim full exemption. </a:t>
            </a:r>
          </a:p>
        </p:txBody>
      </p:sp>
      <p:sp>
        <p:nvSpPr>
          <p:cNvPr id="6" name="Footer Placeholder 4">
            <a:extLst>
              <a:ext uri="{FF2B5EF4-FFF2-40B4-BE49-F238E27FC236}">
                <a16:creationId xmlns:a16="http://schemas.microsoft.com/office/drawing/2014/main" id="{77F11BBD-F961-4D22-B775-44E41E095BEE}"/>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6060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2223-7035-48DA-A60A-8AD3E74E427C}"/>
              </a:ext>
            </a:extLst>
          </p:cNvPr>
          <p:cNvSpPr>
            <a:spLocks noGrp="1"/>
          </p:cNvSpPr>
          <p:nvPr>
            <p:ph type="title"/>
          </p:nvPr>
        </p:nvSpPr>
        <p:spPr/>
        <p:txBody>
          <a:bodyPr/>
          <a:lstStyle/>
          <a:p>
            <a:r>
              <a:rPr lang="en-AU" dirty="0">
                <a:solidFill>
                  <a:srgbClr val="FFFF00"/>
                </a:solidFill>
              </a:rPr>
              <a:t>Choice or absence rule</a:t>
            </a:r>
            <a:r>
              <a:rPr lang="en-AU" dirty="0"/>
              <a:t>	</a:t>
            </a:r>
          </a:p>
        </p:txBody>
      </p:sp>
      <p:sp>
        <p:nvSpPr>
          <p:cNvPr id="3" name="Content Placeholder 2">
            <a:extLst>
              <a:ext uri="{FF2B5EF4-FFF2-40B4-BE49-F238E27FC236}">
                <a16:creationId xmlns:a16="http://schemas.microsoft.com/office/drawing/2014/main" id="{35FECF00-A685-4E7C-BE45-B1CCF216E9D6}"/>
              </a:ext>
            </a:extLst>
          </p:cNvPr>
          <p:cNvSpPr>
            <a:spLocks noGrp="1"/>
          </p:cNvSpPr>
          <p:nvPr>
            <p:ph idx="1"/>
          </p:nvPr>
        </p:nvSpPr>
        <p:spPr>
          <a:xfrm>
            <a:off x="1103312" y="1473200"/>
            <a:ext cx="8946541" cy="4775199"/>
          </a:xfrm>
        </p:spPr>
        <p:txBody>
          <a:bodyPr>
            <a:normAutofit/>
          </a:bodyPr>
          <a:lstStyle/>
          <a:p>
            <a:r>
              <a:rPr lang="en-AU" sz="2200" dirty="0"/>
              <a:t>If a taxpayer has lived in a dwelling and moved to another dwelling, they can choose one property as their main residence. </a:t>
            </a:r>
          </a:p>
          <a:p>
            <a:r>
              <a:rPr lang="en-AU" sz="2200" dirty="0"/>
              <a:t>If the dwelling in which the taxpayer is not living, is vacant, the choice can be for a unlimited period of time. </a:t>
            </a:r>
          </a:p>
          <a:p>
            <a:r>
              <a:rPr lang="en-AU" sz="2200" dirty="0"/>
              <a:t>If the dwelling in which taxpayer is not living, is being used for an income producing purposes (rented), the maximum period of choice can be six years. </a:t>
            </a:r>
          </a:p>
          <a:p>
            <a:r>
              <a:rPr lang="en-AU" sz="2200" dirty="0"/>
              <a:t>Choice needs to be made only at the time of disposal of property and lodging of the tax return. </a:t>
            </a:r>
          </a:p>
          <a:p>
            <a:r>
              <a:rPr lang="en-AU" sz="2200" dirty="0"/>
              <a:t>Six years period get refreshed if you move in the property before the expiry of six year period. </a:t>
            </a:r>
          </a:p>
        </p:txBody>
      </p:sp>
    </p:spTree>
    <p:extLst>
      <p:ext uri="{BB962C8B-B14F-4D97-AF65-F5344CB8AC3E}">
        <p14:creationId xmlns:p14="http://schemas.microsoft.com/office/powerpoint/2010/main" val="220974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F0C7-E57D-428D-9841-BAE16B1C1054}"/>
              </a:ext>
            </a:extLst>
          </p:cNvPr>
          <p:cNvSpPr>
            <a:spLocks noGrp="1"/>
          </p:cNvSpPr>
          <p:nvPr>
            <p:ph type="title"/>
          </p:nvPr>
        </p:nvSpPr>
        <p:spPr/>
        <p:txBody>
          <a:bodyPr/>
          <a:lstStyle/>
          <a:p>
            <a:r>
              <a:rPr lang="en-AU" dirty="0">
                <a:solidFill>
                  <a:srgbClr val="FFFF00"/>
                </a:solidFill>
              </a:rPr>
              <a:t>Partial exemption calculations</a:t>
            </a:r>
            <a:br>
              <a:rPr lang="en-AU" dirty="0">
                <a:solidFill>
                  <a:srgbClr val="FFFF00"/>
                </a:solidFill>
              </a:rPr>
            </a:br>
            <a:r>
              <a:rPr lang="en-AU" sz="3200" dirty="0">
                <a:solidFill>
                  <a:schemeClr val="tx2">
                    <a:lumMod val="10000"/>
                  </a:schemeClr>
                </a:solidFill>
              </a:rPr>
              <a:t>Period before moving to main residence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576444-6D5E-4CE1-A75F-1719DA7001DD}"/>
                  </a:ext>
                </a:extLst>
              </p:cNvPr>
              <p:cNvSpPr>
                <a:spLocks noGrp="1"/>
              </p:cNvSpPr>
              <p:nvPr>
                <p:ph idx="1"/>
              </p:nvPr>
            </p:nvSpPr>
            <p:spPr/>
            <p:txBody>
              <a:bodyPr/>
              <a:lstStyle/>
              <a:p>
                <a:r>
                  <a:rPr lang="en-AU" dirty="0"/>
                  <a:t>If a taxpayer did not move in the dwelling immediately after the purchase, the calculation of taxable capital gain are to be made as per the following formula: </a:t>
                </a:r>
              </a:p>
              <a:p>
                <a:pPr marL="0" indent="0">
                  <a:buNone/>
                </a:pPr>
                <a14:m>
                  <m:oMathPara xmlns:m="http://schemas.openxmlformats.org/officeDocument/2006/math">
                    <m:oMathParaPr>
                      <m:jc m:val="centerGroup"/>
                    </m:oMathParaPr>
                    <m:oMath xmlns:m="http://schemas.openxmlformats.org/officeDocument/2006/math">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𝐶𝑎𝑝𝑖𝑡𝑎𝑙</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𝑔𝑎𝑖𝑛</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𝑜𝑟</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𝑙𝑜𝑠𝑠</m:t>
                      </m:r>
                      <m:r>
                        <a:rPr lang="en-GB"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AU" i="1">
                              <a:solidFill>
                                <a:schemeClr val="tx1"/>
                              </a:solidFill>
                              <a:effectLst/>
                              <a:latin typeface="Cambria Math" panose="02040503050406030204" pitchFamily="18" charset="0"/>
                            </a:rPr>
                          </m:ctrlPr>
                        </m:fPr>
                        <m:num>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𝑁𝑜𝑛</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𝑚𝑎𝑖𝑛</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𝑟𝑒𝑠𝑖𝑑𝑒𝑛𝑐𝑒</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𝑑𝑎𝑦𝑠</m:t>
                          </m:r>
                        </m:num>
                        <m:den>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𝐷𝑎𝑦𝑠</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𝑡h𝑒</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𝑜𝑤𝑛𝑒𝑟𝑠h𝑖𝑝</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𝑝𝑒𝑟𝑖𝑜𝑑</m:t>
                          </m:r>
                        </m:den>
                      </m:f>
                    </m:oMath>
                  </m:oMathPara>
                </a14:m>
                <a:endParaRPr lang="en-AU" dirty="0"/>
              </a:p>
              <a:p>
                <a:pPr marL="0" indent="0">
                  <a:buNone/>
                </a:pPr>
                <a:endParaRPr lang="en-AU" dirty="0"/>
              </a:p>
              <a:p>
                <a:r>
                  <a:rPr lang="en-AU" dirty="0"/>
                  <a:t>Example: Suppose, the property acquired was settled on 10 July 2015 and the taxpayer moves in the property on 10 July 2016. If the property was sold in June 2020, settled on 10 July 2020. The non main residence days would be 365 days and total days of ownership would be 1827 days. </a:t>
                </a:r>
              </a:p>
              <a:p>
                <a:pPr marL="0" indent="0">
                  <a:buNone/>
                </a:pPr>
                <a:endParaRPr lang="en-AU"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0576444-6D5E-4CE1-A75F-1719DA7001DD}"/>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AU">
                    <a:noFill/>
                  </a:rPr>
                  <a:t> </a:t>
                </a:r>
              </a:p>
            </p:txBody>
          </p:sp>
        </mc:Fallback>
      </mc:AlternateContent>
    </p:spTree>
    <p:extLst>
      <p:ext uri="{BB962C8B-B14F-4D97-AF65-F5344CB8AC3E}">
        <p14:creationId xmlns:p14="http://schemas.microsoft.com/office/powerpoint/2010/main" val="122820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5363-F0E6-4064-8D73-E7A03FA60158}"/>
              </a:ext>
            </a:extLst>
          </p:cNvPr>
          <p:cNvSpPr>
            <a:spLocks noGrp="1"/>
          </p:cNvSpPr>
          <p:nvPr>
            <p:ph type="title"/>
          </p:nvPr>
        </p:nvSpPr>
        <p:spPr/>
        <p:txBody>
          <a:bodyPr/>
          <a:lstStyle/>
          <a:p>
            <a:r>
              <a:rPr lang="en-AU" dirty="0">
                <a:solidFill>
                  <a:srgbClr val="FFFF00"/>
                </a:solidFill>
              </a:rPr>
              <a:t>Partial exemption calculations</a:t>
            </a:r>
            <a:br>
              <a:rPr lang="en-AU" dirty="0">
                <a:solidFill>
                  <a:srgbClr val="FFFF00"/>
                </a:solidFill>
              </a:rPr>
            </a:br>
            <a:r>
              <a:rPr lang="en-AU" sz="3200" dirty="0">
                <a:solidFill>
                  <a:schemeClr val="tx2">
                    <a:lumMod val="10000"/>
                  </a:schemeClr>
                </a:solidFill>
              </a:rPr>
              <a:t>Period after moving out from main residence</a:t>
            </a:r>
            <a:endParaRPr lang="en-AU" sz="3200" dirty="0"/>
          </a:p>
        </p:txBody>
      </p:sp>
      <p:sp>
        <p:nvSpPr>
          <p:cNvPr id="3" name="Content Placeholder 2">
            <a:extLst>
              <a:ext uri="{FF2B5EF4-FFF2-40B4-BE49-F238E27FC236}">
                <a16:creationId xmlns:a16="http://schemas.microsoft.com/office/drawing/2014/main" id="{9BD42A96-9F15-46DC-8D92-5216D1405687}"/>
              </a:ext>
            </a:extLst>
          </p:cNvPr>
          <p:cNvSpPr>
            <a:spLocks noGrp="1"/>
          </p:cNvSpPr>
          <p:nvPr>
            <p:ph idx="1"/>
          </p:nvPr>
        </p:nvSpPr>
        <p:spPr>
          <a:xfrm>
            <a:off x="1104293" y="2051513"/>
            <a:ext cx="8946541" cy="3942888"/>
          </a:xfrm>
        </p:spPr>
        <p:txBody>
          <a:bodyPr/>
          <a:lstStyle/>
          <a:p>
            <a:r>
              <a:rPr lang="en-AU" sz="2000" dirty="0"/>
              <a:t>If a taxpayer move out of dwelling and the main residence exemption is not available after moving out, the taxpayer is eligible for full exemption for the period until the dwelling is considered to be main residence. </a:t>
            </a:r>
          </a:p>
          <a:p>
            <a:r>
              <a:rPr lang="en-GB" dirty="0"/>
              <a:t>The taxpayer is taken to have acquired the dwelling at the time they first started using it for income producing purposes, for its market value at that time. </a:t>
            </a:r>
            <a:r>
              <a:rPr lang="en-GB" dirty="0">
                <a:solidFill>
                  <a:srgbClr val="FFFF00"/>
                </a:solidFill>
              </a:rPr>
              <a:t>Deemed acquisition</a:t>
            </a:r>
            <a:r>
              <a:rPr lang="en-GB" dirty="0"/>
              <a:t>. </a:t>
            </a:r>
          </a:p>
          <a:p>
            <a:r>
              <a:rPr lang="en-GB" dirty="0"/>
              <a:t>The date of deemed acquisition of the dwelling overrides the original date of acquisition. Therefore, CGT discount is only available if property is sold after at least 12 months.   </a:t>
            </a:r>
          </a:p>
          <a:p>
            <a:pPr marL="0" indent="0">
              <a:buNone/>
            </a:pPr>
            <a:endParaRPr lang="en-GB" dirty="0"/>
          </a:p>
          <a:p>
            <a:endParaRPr lang="en-AU" dirty="0"/>
          </a:p>
        </p:txBody>
      </p:sp>
      <p:sp>
        <p:nvSpPr>
          <p:cNvPr id="4" name="Footer Placeholder 4">
            <a:extLst>
              <a:ext uri="{FF2B5EF4-FFF2-40B4-BE49-F238E27FC236}">
                <a16:creationId xmlns:a16="http://schemas.microsoft.com/office/drawing/2014/main" id="{2FCF4A87-2E42-4571-97B2-EFDA420359FF}"/>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76355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F66F-F27E-4A21-9FFF-D5A9E8643C11}"/>
              </a:ext>
            </a:extLst>
          </p:cNvPr>
          <p:cNvSpPr>
            <a:spLocks noGrp="1"/>
          </p:cNvSpPr>
          <p:nvPr>
            <p:ph type="title"/>
          </p:nvPr>
        </p:nvSpPr>
        <p:spPr/>
        <p:txBody>
          <a:bodyPr/>
          <a:lstStyle/>
          <a:p>
            <a:r>
              <a:rPr lang="en-AU" dirty="0"/>
              <a:t>Disclaimer</a:t>
            </a:r>
          </a:p>
        </p:txBody>
      </p:sp>
      <p:sp>
        <p:nvSpPr>
          <p:cNvPr id="3" name="Content Placeholder 2">
            <a:extLst>
              <a:ext uri="{FF2B5EF4-FFF2-40B4-BE49-F238E27FC236}">
                <a16:creationId xmlns:a16="http://schemas.microsoft.com/office/drawing/2014/main" id="{8B52B7D0-21B5-4CF3-9E4D-FCD1E100329E}"/>
              </a:ext>
            </a:extLst>
          </p:cNvPr>
          <p:cNvSpPr>
            <a:spLocks noGrp="1"/>
          </p:cNvSpPr>
          <p:nvPr>
            <p:ph idx="1"/>
          </p:nvPr>
        </p:nvSpPr>
        <p:spPr/>
        <p:txBody>
          <a:bodyPr/>
          <a:lstStyle/>
          <a:p>
            <a:pPr>
              <a:lnSpc>
                <a:spcPct val="106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This presentation has been prepared solely for a virtual technical session of the Brisbane Chapter of ICAI. </a:t>
            </a:r>
          </a:p>
          <a:p>
            <a:pPr>
              <a:lnSpc>
                <a:spcPct val="106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discussions in this presentation or session facilitate the session and have nothing to do with the facilitator’s organisation. </a:t>
            </a:r>
          </a:p>
          <a:p>
            <a:pPr>
              <a:lnSpc>
                <a:spcPct val="106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The presentation is for a generic discussion only and no part of the presentation should be considered as a tax advice. </a:t>
            </a:r>
          </a:p>
          <a:p>
            <a:pPr>
              <a:lnSpc>
                <a:spcPct val="106000"/>
              </a:lnSpc>
              <a:spcAft>
                <a:spcPts val="800"/>
              </a:spcAft>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10985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3B49-0CC9-422E-9436-C7D5542075A0}"/>
              </a:ext>
            </a:extLst>
          </p:cNvPr>
          <p:cNvSpPr>
            <a:spLocks noGrp="1"/>
          </p:cNvSpPr>
          <p:nvPr>
            <p:ph type="title"/>
          </p:nvPr>
        </p:nvSpPr>
        <p:spPr/>
        <p:txBody>
          <a:bodyPr/>
          <a:lstStyle/>
          <a:p>
            <a:r>
              <a:rPr lang="en-AU" dirty="0">
                <a:solidFill>
                  <a:srgbClr val="FFFF00"/>
                </a:solidFill>
              </a:rPr>
              <a:t>Partial exemption calculations</a:t>
            </a:r>
            <a:br>
              <a:rPr lang="en-AU" dirty="0">
                <a:solidFill>
                  <a:srgbClr val="FFFF00"/>
                </a:solidFill>
              </a:rPr>
            </a:br>
            <a:r>
              <a:rPr lang="en-AU" sz="2800" dirty="0">
                <a:solidFill>
                  <a:schemeClr val="tx2">
                    <a:lumMod val="10000"/>
                  </a:schemeClr>
                </a:solidFill>
              </a:rPr>
              <a:t>Period after moving out from main residence</a:t>
            </a:r>
            <a:endParaRPr lang="en-AU" sz="2800" dirty="0"/>
          </a:p>
        </p:txBody>
      </p:sp>
      <p:sp>
        <p:nvSpPr>
          <p:cNvPr id="3" name="Content Placeholder 2">
            <a:extLst>
              <a:ext uri="{FF2B5EF4-FFF2-40B4-BE49-F238E27FC236}">
                <a16:creationId xmlns:a16="http://schemas.microsoft.com/office/drawing/2014/main" id="{8C05D123-B4D1-44A7-939B-1031914F5625}"/>
              </a:ext>
            </a:extLst>
          </p:cNvPr>
          <p:cNvSpPr>
            <a:spLocks noGrp="1"/>
          </p:cNvSpPr>
          <p:nvPr>
            <p:ph idx="1"/>
          </p:nvPr>
        </p:nvSpPr>
        <p:spPr/>
        <p:txBody>
          <a:bodyPr>
            <a:normAutofit fontScale="92500"/>
          </a:bodyPr>
          <a:lstStyle/>
          <a:p>
            <a:r>
              <a:rPr lang="en-GB" dirty="0"/>
              <a:t>Example: Dwelling acquisition contract date 10 June 2015 for $500,000, settlement date 10 July 2015. </a:t>
            </a:r>
          </a:p>
          <a:p>
            <a:r>
              <a:rPr lang="en-GB" dirty="0"/>
              <a:t>Moved in to the property 10 July 2015. </a:t>
            </a:r>
          </a:p>
          <a:p>
            <a:r>
              <a:rPr lang="en-GB" dirty="0"/>
              <a:t>Moved to another dwelling on  10 November 2018, Market value $800,000</a:t>
            </a:r>
          </a:p>
          <a:p>
            <a:r>
              <a:rPr lang="en-GB" dirty="0"/>
              <a:t>Sold property 10 July 2020 for $1,000,000</a:t>
            </a:r>
          </a:p>
          <a:p>
            <a:r>
              <a:rPr lang="en-GB" dirty="0"/>
              <a:t>Gross capital gain 	$200,000</a:t>
            </a:r>
          </a:p>
          <a:p>
            <a:r>
              <a:rPr lang="en-GB" dirty="0"/>
              <a:t>CGT discount 		$100,000</a:t>
            </a:r>
          </a:p>
          <a:p>
            <a:r>
              <a:rPr lang="en-GB" dirty="0"/>
              <a:t>Net capital gain 	$100,000</a:t>
            </a:r>
          </a:p>
          <a:p>
            <a:r>
              <a:rPr lang="en-AU" dirty="0"/>
              <a:t>Remember to be eligible for CGT discount, the assets must be held at least days in the 12 months +2 days (day of acquisition and disposal) </a:t>
            </a:r>
          </a:p>
        </p:txBody>
      </p:sp>
      <p:sp>
        <p:nvSpPr>
          <p:cNvPr id="4" name="Footer Placeholder 4">
            <a:extLst>
              <a:ext uri="{FF2B5EF4-FFF2-40B4-BE49-F238E27FC236}">
                <a16:creationId xmlns:a16="http://schemas.microsoft.com/office/drawing/2014/main" id="{17A0AD63-42FB-4D40-AA1D-48B43C73D5D2}"/>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41604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D97F-713D-4C50-A013-8AD0FFDD970B}"/>
              </a:ext>
            </a:extLst>
          </p:cNvPr>
          <p:cNvSpPr>
            <a:spLocks noGrp="1"/>
          </p:cNvSpPr>
          <p:nvPr>
            <p:ph type="title"/>
          </p:nvPr>
        </p:nvSpPr>
        <p:spPr/>
        <p:txBody>
          <a:bodyPr/>
          <a:lstStyle/>
          <a:p>
            <a:pPr algn="ctr"/>
            <a:r>
              <a:rPr lang="en-AU" dirty="0">
                <a:solidFill>
                  <a:srgbClr val="FFFF00"/>
                </a:solidFill>
              </a:rPr>
              <a:t>Constructing a dwelling on a land you already own </a:t>
            </a:r>
          </a:p>
        </p:txBody>
      </p:sp>
      <p:sp>
        <p:nvSpPr>
          <p:cNvPr id="3" name="Content Placeholder 2">
            <a:extLst>
              <a:ext uri="{FF2B5EF4-FFF2-40B4-BE49-F238E27FC236}">
                <a16:creationId xmlns:a16="http://schemas.microsoft.com/office/drawing/2014/main" id="{DE048900-19A9-4BD5-836B-3A2CDC5F3178}"/>
              </a:ext>
            </a:extLst>
          </p:cNvPr>
          <p:cNvSpPr>
            <a:spLocks noGrp="1"/>
          </p:cNvSpPr>
          <p:nvPr>
            <p:ph idx="1"/>
          </p:nvPr>
        </p:nvSpPr>
        <p:spPr/>
        <p:txBody>
          <a:bodyPr/>
          <a:lstStyle/>
          <a:p>
            <a:r>
              <a:rPr lang="en-AU" dirty="0"/>
              <a:t>Generally, the land which a taxpayer already own, does not qualify for a main residence exemption. </a:t>
            </a:r>
          </a:p>
          <a:p>
            <a:r>
              <a:rPr lang="en-AU" dirty="0"/>
              <a:t>However, a taxpayer can choose to treat land as a main residence for up to four year before the dwelling becomes a main residence, provided the following conditions are satisfied</a:t>
            </a:r>
          </a:p>
          <a:p>
            <a:pPr lvl="1"/>
            <a:r>
              <a:rPr lang="en-AU" dirty="0"/>
              <a:t>Dwelling becomes a main residence within period of 4 years of land acquisition, move in the property as soon as practicable and use the dwelling for at least three months as a main residence. </a:t>
            </a:r>
          </a:p>
          <a:p>
            <a:pPr lvl="1"/>
            <a:r>
              <a:rPr lang="en-AU" dirty="0"/>
              <a:t>If the taxpayer chooses the land as their main residence, the taxpayer can’t claim main residence exemption for any other dwelling for that period of ownership. </a:t>
            </a:r>
          </a:p>
        </p:txBody>
      </p:sp>
      <p:sp>
        <p:nvSpPr>
          <p:cNvPr id="4" name="Footer Placeholder 4">
            <a:extLst>
              <a:ext uri="{FF2B5EF4-FFF2-40B4-BE49-F238E27FC236}">
                <a16:creationId xmlns:a16="http://schemas.microsoft.com/office/drawing/2014/main" id="{05FC7AB0-8DED-43FB-ABBB-1A286ED3DAF5}"/>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87949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1D52-EE3D-4164-8DBF-EDA43E2FCD14}"/>
              </a:ext>
            </a:extLst>
          </p:cNvPr>
          <p:cNvSpPr>
            <a:spLocks noGrp="1"/>
          </p:cNvSpPr>
          <p:nvPr>
            <p:ph type="title"/>
          </p:nvPr>
        </p:nvSpPr>
        <p:spPr/>
        <p:txBody>
          <a:bodyPr/>
          <a:lstStyle/>
          <a:p>
            <a:pPr algn="ctr"/>
            <a:r>
              <a:rPr lang="en-AU" dirty="0">
                <a:solidFill>
                  <a:srgbClr val="FFFF00"/>
                </a:solidFill>
              </a:rPr>
              <a:t>Foreign residents and main residence exemption </a:t>
            </a:r>
            <a:endParaRPr lang="en-AU" dirty="0"/>
          </a:p>
        </p:txBody>
      </p:sp>
      <p:sp>
        <p:nvSpPr>
          <p:cNvPr id="3" name="Content Placeholder 2">
            <a:extLst>
              <a:ext uri="{FF2B5EF4-FFF2-40B4-BE49-F238E27FC236}">
                <a16:creationId xmlns:a16="http://schemas.microsoft.com/office/drawing/2014/main" id="{5724C821-7310-497F-B6D1-7FA3826FFF0E}"/>
              </a:ext>
            </a:extLst>
          </p:cNvPr>
          <p:cNvSpPr>
            <a:spLocks noGrp="1"/>
          </p:cNvSpPr>
          <p:nvPr>
            <p:ph idx="1"/>
          </p:nvPr>
        </p:nvSpPr>
        <p:spPr/>
        <p:txBody>
          <a:bodyPr>
            <a:normAutofit lnSpcReduction="10000"/>
          </a:bodyPr>
          <a:lstStyle/>
          <a:p>
            <a:pPr marL="0" indent="0">
              <a:buNone/>
            </a:pPr>
            <a:r>
              <a:rPr lang="en-AU" sz="3200" dirty="0"/>
              <a:t>Main residence exemptions is not available: </a:t>
            </a:r>
          </a:p>
          <a:p>
            <a:r>
              <a:rPr lang="en-AU" sz="3200" dirty="0"/>
              <a:t>If a taxpayer is a foreign resident on the date of disposal (after 30 June 2020) of the dwelling </a:t>
            </a:r>
          </a:p>
          <a:p>
            <a:pPr marL="0" indent="0">
              <a:buNone/>
            </a:pPr>
            <a:r>
              <a:rPr lang="en-AU" sz="3200" dirty="0"/>
              <a:t>CGT discount of 50% is also not available to foreign resident:</a:t>
            </a:r>
          </a:p>
          <a:p>
            <a:r>
              <a:rPr lang="en-AU" sz="3200" dirty="0"/>
              <a:t>For all CGT assets which are acquired after 8 May 2012. </a:t>
            </a:r>
          </a:p>
          <a:p>
            <a:pPr marL="0" indent="0">
              <a:buNone/>
            </a:pPr>
            <a:endParaRPr lang="en-AU" dirty="0"/>
          </a:p>
        </p:txBody>
      </p:sp>
      <p:sp>
        <p:nvSpPr>
          <p:cNvPr id="4" name="Footer Placeholder 4">
            <a:extLst>
              <a:ext uri="{FF2B5EF4-FFF2-40B4-BE49-F238E27FC236}">
                <a16:creationId xmlns:a16="http://schemas.microsoft.com/office/drawing/2014/main" id="{7D8DA14F-8F4A-4C5E-B8EA-09C07824301A}"/>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85413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E4B-BC87-408F-A867-AC2A01A4BE9A}"/>
              </a:ext>
            </a:extLst>
          </p:cNvPr>
          <p:cNvSpPr>
            <a:spLocks noGrp="1"/>
          </p:cNvSpPr>
          <p:nvPr>
            <p:ph type="title"/>
          </p:nvPr>
        </p:nvSpPr>
        <p:spPr/>
        <p:txBody>
          <a:bodyPr/>
          <a:lstStyle/>
          <a:p>
            <a:pPr algn="ctr"/>
            <a:r>
              <a:rPr lang="en-AU" dirty="0">
                <a:solidFill>
                  <a:srgbClr val="FFFF00"/>
                </a:solidFill>
              </a:rPr>
              <a:t>Main residence, death and inheritance </a:t>
            </a:r>
          </a:p>
        </p:txBody>
      </p:sp>
      <p:sp>
        <p:nvSpPr>
          <p:cNvPr id="3" name="Text Placeholder 2">
            <a:extLst>
              <a:ext uri="{FF2B5EF4-FFF2-40B4-BE49-F238E27FC236}">
                <a16:creationId xmlns:a16="http://schemas.microsoft.com/office/drawing/2014/main" id="{57ADF7AE-7C69-4CA3-9DF8-D751D40F578A}"/>
              </a:ext>
            </a:extLst>
          </p:cNvPr>
          <p:cNvSpPr>
            <a:spLocks noGrp="1"/>
          </p:cNvSpPr>
          <p:nvPr>
            <p:ph type="body" idx="1"/>
          </p:nvPr>
        </p:nvSpPr>
        <p:spPr>
          <a:xfrm>
            <a:off x="646111" y="1905000"/>
            <a:ext cx="4853540" cy="576262"/>
          </a:xfrm>
        </p:spPr>
        <p:txBody>
          <a:bodyPr/>
          <a:lstStyle/>
          <a:p>
            <a:r>
              <a:rPr lang="en-AU" sz="2000" dirty="0"/>
              <a:t>Main residence status prior to death</a:t>
            </a:r>
          </a:p>
        </p:txBody>
      </p:sp>
      <p:sp>
        <p:nvSpPr>
          <p:cNvPr id="4" name="Content Placeholder 3">
            <a:extLst>
              <a:ext uri="{FF2B5EF4-FFF2-40B4-BE49-F238E27FC236}">
                <a16:creationId xmlns:a16="http://schemas.microsoft.com/office/drawing/2014/main" id="{FBF35AE0-1509-405C-B984-9AEAF0AE764A}"/>
              </a:ext>
            </a:extLst>
          </p:cNvPr>
          <p:cNvSpPr>
            <a:spLocks noGrp="1"/>
          </p:cNvSpPr>
          <p:nvPr>
            <p:ph sz="half" idx="2"/>
          </p:nvPr>
        </p:nvSpPr>
        <p:spPr>
          <a:xfrm>
            <a:off x="682623" y="2481262"/>
            <a:ext cx="4971872" cy="2523491"/>
          </a:xfrm>
        </p:spPr>
        <p:txBody>
          <a:bodyPr>
            <a:normAutofit/>
          </a:bodyPr>
          <a:lstStyle/>
          <a:p>
            <a:r>
              <a:rPr lang="en-AU" dirty="0"/>
              <a:t>Dwelling was deceased main residence just before death and house was not being used for income producing purposes. </a:t>
            </a:r>
          </a:p>
          <a:p>
            <a:endParaRPr lang="en-AU" dirty="0"/>
          </a:p>
        </p:txBody>
      </p:sp>
      <p:sp>
        <p:nvSpPr>
          <p:cNvPr id="5" name="Text Placeholder 4">
            <a:extLst>
              <a:ext uri="{FF2B5EF4-FFF2-40B4-BE49-F238E27FC236}">
                <a16:creationId xmlns:a16="http://schemas.microsoft.com/office/drawing/2014/main" id="{30212952-F6BD-4CF8-B1D4-32705EC3D8F8}"/>
              </a:ext>
            </a:extLst>
          </p:cNvPr>
          <p:cNvSpPr>
            <a:spLocks noGrp="1"/>
          </p:cNvSpPr>
          <p:nvPr>
            <p:ph type="body" sz="quarter" idx="3"/>
          </p:nvPr>
        </p:nvSpPr>
        <p:spPr>
          <a:xfrm>
            <a:off x="5654495" y="1905000"/>
            <a:ext cx="5862448" cy="576262"/>
          </a:xfrm>
        </p:spPr>
        <p:txBody>
          <a:bodyPr/>
          <a:lstStyle/>
          <a:p>
            <a:r>
              <a:rPr lang="en-AU" dirty="0"/>
              <a:t>Tax treatment</a:t>
            </a:r>
          </a:p>
        </p:txBody>
      </p:sp>
      <p:sp>
        <p:nvSpPr>
          <p:cNvPr id="6" name="Content Placeholder 5">
            <a:extLst>
              <a:ext uri="{FF2B5EF4-FFF2-40B4-BE49-F238E27FC236}">
                <a16:creationId xmlns:a16="http://schemas.microsoft.com/office/drawing/2014/main" id="{81DEF8D4-2D85-4FA5-A9A0-8B20680A9B10}"/>
              </a:ext>
            </a:extLst>
          </p:cNvPr>
          <p:cNvSpPr>
            <a:spLocks noGrp="1"/>
          </p:cNvSpPr>
          <p:nvPr>
            <p:ph sz="quarter" idx="4"/>
          </p:nvPr>
        </p:nvSpPr>
        <p:spPr>
          <a:xfrm>
            <a:off x="5646929" y="2533014"/>
            <a:ext cx="5862448" cy="2954818"/>
          </a:xfrm>
        </p:spPr>
        <p:txBody>
          <a:bodyPr>
            <a:normAutofit/>
          </a:bodyPr>
          <a:lstStyle/>
          <a:p>
            <a:r>
              <a:rPr lang="en-AU" dirty="0"/>
              <a:t>Capital gain or loss to be disregarded, if </a:t>
            </a:r>
          </a:p>
          <a:p>
            <a:pPr lvl="1"/>
            <a:r>
              <a:rPr lang="en-AU" dirty="0"/>
              <a:t>The dwelling is sold within 2 years </a:t>
            </a:r>
            <a:r>
              <a:rPr lang="en-AU" b="1" u="sng" dirty="0"/>
              <a:t>or</a:t>
            </a:r>
            <a:r>
              <a:rPr lang="en-AU" dirty="0"/>
              <a:t> </a:t>
            </a:r>
          </a:p>
          <a:p>
            <a:pPr lvl="1"/>
            <a:r>
              <a:rPr lang="en-AU" dirty="0"/>
              <a:t>Dwelling was used as the main residence by one of the following persons</a:t>
            </a:r>
          </a:p>
          <a:p>
            <a:pPr lvl="2"/>
            <a:r>
              <a:rPr lang="en-AU" dirty="0"/>
              <a:t>Deceased spouse (surviving joint tenant) </a:t>
            </a:r>
          </a:p>
          <a:p>
            <a:pPr lvl="2"/>
            <a:r>
              <a:rPr lang="en-AU" dirty="0"/>
              <a:t>Person right to occupy the property under deceased will. </a:t>
            </a:r>
          </a:p>
          <a:p>
            <a:r>
              <a:rPr lang="en-AU" dirty="0"/>
              <a:t>Person inheriting the property will have cost base of the deceased person. </a:t>
            </a:r>
          </a:p>
        </p:txBody>
      </p:sp>
      <p:sp>
        <p:nvSpPr>
          <p:cNvPr id="7" name="TextBox 6">
            <a:extLst>
              <a:ext uri="{FF2B5EF4-FFF2-40B4-BE49-F238E27FC236}">
                <a16:creationId xmlns:a16="http://schemas.microsoft.com/office/drawing/2014/main" id="{186EF729-B69C-4C64-B873-B73475FCA9C2}"/>
              </a:ext>
            </a:extLst>
          </p:cNvPr>
          <p:cNvSpPr txBox="1"/>
          <p:nvPr/>
        </p:nvSpPr>
        <p:spPr>
          <a:xfrm>
            <a:off x="880533" y="5581015"/>
            <a:ext cx="4773962" cy="646331"/>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en-AU" dirty="0">
                <a:latin typeface="+mj-lt"/>
                <a:ea typeface="+mj-ea"/>
                <a:cs typeface="+mj-cs"/>
              </a:rPr>
              <a:t>If the property is disposed off without transferring to any related individual	</a:t>
            </a:r>
          </a:p>
        </p:txBody>
      </p:sp>
      <p:sp>
        <p:nvSpPr>
          <p:cNvPr id="9" name="TextBox 8">
            <a:extLst>
              <a:ext uri="{FF2B5EF4-FFF2-40B4-BE49-F238E27FC236}">
                <a16:creationId xmlns:a16="http://schemas.microsoft.com/office/drawing/2014/main" id="{DC425F6A-702D-4618-A89A-B6816023748E}"/>
              </a:ext>
            </a:extLst>
          </p:cNvPr>
          <p:cNvSpPr txBox="1"/>
          <p:nvPr/>
        </p:nvSpPr>
        <p:spPr>
          <a:xfrm>
            <a:off x="5875867" y="5487832"/>
            <a:ext cx="6096000" cy="646331"/>
          </a:xfrm>
          <a:prstGeom prst="rect">
            <a:avLst/>
          </a:prstGeom>
          <a:noFill/>
        </p:spPr>
        <p:txBody>
          <a:bodyPr wrap="square">
            <a:spAutoFit/>
          </a:bodyPr>
          <a:lstStyle/>
          <a:p>
            <a:r>
              <a:rPr lang="en-AU" dirty="0"/>
              <a:t>Normal CGT rules will apply as if deceased person disposed off the property. </a:t>
            </a:r>
          </a:p>
        </p:txBody>
      </p:sp>
      <p:sp>
        <p:nvSpPr>
          <p:cNvPr id="10" name="Footer Placeholder 4">
            <a:extLst>
              <a:ext uri="{FF2B5EF4-FFF2-40B4-BE49-F238E27FC236}">
                <a16:creationId xmlns:a16="http://schemas.microsoft.com/office/drawing/2014/main" id="{D86576E4-AF8B-425F-A38B-2443D662AF0E}"/>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15461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390E-3AEB-42E3-BAD3-2D1420ED09E0}"/>
              </a:ext>
            </a:extLst>
          </p:cNvPr>
          <p:cNvSpPr>
            <a:spLocks noGrp="1"/>
          </p:cNvSpPr>
          <p:nvPr>
            <p:ph type="title"/>
          </p:nvPr>
        </p:nvSpPr>
        <p:spPr>
          <a:xfrm>
            <a:off x="646111" y="452718"/>
            <a:ext cx="9404723" cy="885015"/>
          </a:xfrm>
        </p:spPr>
        <p:txBody>
          <a:bodyPr/>
          <a:lstStyle/>
          <a:p>
            <a:r>
              <a:rPr lang="en-AU" dirty="0">
                <a:solidFill>
                  <a:srgbClr val="FFFF00"/>
                </a:solidFill>
              </a:rPr>
              <a:t>Investment property-Rental income</a:t>
            </a:r>
          </a:p>
        </p:txBody>
      </p:sp>
      <p:sp>
        <p:nvSpPr>
          <p:cNvPr id="3" name="Content Placeholder 2">
            <a:extLst>
              <a:ext uri="{FF2B5EF4-FFF2-40B4-BE49-F238E27FC236}">
                <a16:creationId xmlns:a16="http://schemas.microsoft.com/office/drawing/2014/main" id="{37407E40-4936-41B2-AA76-3977771A83B5}"/>
              </a:ext>
            </a:extLst>
          </p:cNvPr>
          <p:cNvSpPr>
            <a:spLocks noGrp="1"/>
          </p:cNvSpPr>
          <p:nvPr>
            <p:ph idx="1"/>
          </p:nvPr>
        </p:nvSpPr>
        <p:spPr>
          <a:xfrm>
            <a:off x="646111" y="1676400"/>
            <a:ext cx="10682289" cy="4572000"/>
          </a:xfrm>
        </p:spPr>
        <p:txBody>
          <a:bodyPr>
            <a:normAutofit/>
          </a:bodyPr>
          <a:lstStyle/>
          <a:p>
            <a:r>
              <a:rPr lang="en-AU" sz="3100" dirty="0"/>
              <a:t>Rental income is an ordinary income, assessable under section 6-5</a:t>
            </a:r>
          </a:p>
          <a:p>
            <a:r>
              <a:rPr lang="en-AU" sz="3100" dirty="0"/>
              <a:t>Apportionment of rental income is required based on the ownership of the property </a:t>
            </a:r>
            <a:r>
              <a:rPr lang="en-AU" sz="3100" dirty="0" err="1"/>
              <a:t>eg.</a:t>
            </a:r>
            <a:r>
              <a:rPr lang="en-AU" sz="3100" dirty="0"/>
              <a:t> co-ownership. </a:t>
            </a:r>
          </a:p>
          <a:p>
            <a:r>
              <a:rPr lang="en-AU" sz="3100" dirty="0"/>
              <a:t>Renting properties to related parties/relatives or other non-arm’s length transactions. IT 2167</a:t>
            </a:r>
          </a:p>
          <a:p>
            <a:r>
              <a:rPr lang="en-AU" sz="3100" dirty="0"/>
              <a:t>Rental income to self-managed superannuation funds (Non-arm’s length income (NALI issue). </a:t>
            </a:r>
          </a:p>
        </p:txBody>
      </p:sp>
      <p:sp>
        <p:nvSpPr>
          <p:cNvPr id="4" name="Footer Placeholder 4">
            <a:extLst>
              <a:ext uri="{FF2B5EF4-FFF2-40B4-BE49-F238E27FC236}">
                <a16:creationId xmlns:a16="http://schemas.microsoft.com/office/drawing/2014/main" id="{00CDA252-F01E-4659-B978-6FBC46EC9486}"/>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71479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7A7E-9886-4ECE-B54C-1A1B8C8D2AC8}"/>
              </a:ext>
            </a:extLst>
          </p:cNvPr>
          <p:cNvSpPr>
            <a:spLocks noGrp="1"/>
          </p:cNvSpPr>
          <p:nvPr>
            <p:ph type="title"/>
          </p:nvPr>
        </p:nvSpPr>
        <p:spPr/>
        <p:txBody>
          <a:bodyPr/>
          <a:lstStyle/>
          <a:p>
            <a:r>
              <a:rPr lang="en-AU" dirty="0">
                <a:solidFill>
                  <a:srgbClr val="FFFF00"/>
                </a:solidFill>
              </a:rPr>
              <a:t>Non-arms length income (NALI)</a:t>
            </a:r>
          </a:p>
        </p:txBody>
      </p:sp>
      <p:pic>
        <p:nvPicPr>
          <p:cNvPr id="9" name="Content Placeholder 8">
            <a:extLst>
              <a:ext uri="{FF2B5EF4-FFF2-40B4-BE49-F238E27FC236}">
                <a16:creationId xmlns:a16="http://schemas.microsoft.com/office/drawing/2014/main" id="{01F39F1E-BC6B-4BAA-A644-807ADE2AC151}"/>
              </a:ext>
            </a:extLst>
          </p:cNvPr>
          <p:cNvPicPr>
            <a:picLocks noGrp="1" noChangeAspect="1"/>
          </p:cNvPicPr>
          <p:nvPr>
            <p:ph idx="1"/>
          </p:nvPr>
        </p:nvPicPr>
        <p:blipFill>
          <a:blip r:embed="rId2"/>
          <a:stretch>
            <a:fillRect/>
          </a:stretch>
        </p:blipFill>
        <p:spPr>
          <a:xfrm>
            <a:off x="419100" y="1104900"/>
            <a:ext cx="11277600" cy="5600700"/>
          </a:xfrm>
        </p:spPr>
      </p:pic>
    </p:spTree>
    <p:extLst>
      <p:ext uri="{BB962C8B-B14F-4D97-AF65-F5344CB8AC3E}">
        <p14:creationId xmlns:p14="http://schemas.microsoft.com/office/powerpoint/2010/main" val="275213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FF12-7927-4F5B-AAA1-5735130CD0C8}"/>
              </a:ext>
            </a:extLst>
          </p:cNvPr>
          <p:cNvSpPr>
            <a:spLocks noGrp="1"/>
          </p:cNvSpPr>
          <p:nvPr>
            <p:ph type="title"/>
          </p:nvPr>
        </p:nvSpPr>
        <p:spPr>
          <a:xfrm>
            <a:off x="646111" y="452718"/>
            <a:ext cx="9404723" cy="817282"/>
          </a:xfrm>
        </p:spPr>
        <p:txBody>
          <a:bodyPr/>
          <a:lstStyle/>
          <a:p>
            <a:r>
              <a:rPr lang="en-AU" dirty="0">
                <a:solidFill>
                  <a:srgbClr val="FFFF00"/>
                </a:solidFill>
              </a:rPr>
              <a:t>Investment property- Deductions</a:t>
            </a:r>
            <a:endParaRPr lang="en-AU" dirty="0"/>
          </a:p>
        </p:txBody>
      </p:sp>
      <p:sp>
        <p:nvSpPr>
          <p:cNvPr id="3" name="Content Placeholder 2">
            <a:extLst>
              <a:ext uri="{FF2B5EF4-FFF2-40B4-BE49-F238E27FC236}">
                <a16:creationId xmlns:a16="http://schemas.microsoft.com/office/drawing/2014/main" id="{FE61B795-93FA-4653-81D1-1158C1581D9E}"/>
              </a:ext>
            </a:extLst>
          </p:cNvPr>
          <p:cNvSpPr>
            <a:spLocks noGrp="1"/>
          </p:cNvSpPr>
          <p:nvPr>
            <p:ph idx="1"/>
          </p:nvPr>
        </p:nvSpPr>
        <p:spPr>
          <a:xfrm>
            <a:off x="1103312" y="1405468"/>
            <a:ext cx="8946541" cy="4842932"/>
          </a:xfrm>
        </p:spPr>
        <p:txBody>
          <a:bodyPr/>
          <a:lstStyle/>
          <a:p>
            <a:r>
              <a:rPr lang="en-AU" dirty="0"/>
              <a:t>Positive limb of section 8-1 of ITAA 1997 states the following </a:t>
            </a:r>
          </a:p>
          <a:p>
            <a:pPr lvl="1"/>
            <a:r>
              <a:rPr lang="en-AU" i="1" dirty="0"/>
              <a:t>You can deduct from your assessable income </a:t>
            </a:r>
            <a:r>
              <a:rPr lang="en-AU" i="1" dirty="0">
                <a:solidFill>
                  <a:srgbClr val="FFFF00"/>
                </a:solidFill>
              </a:rPr>
              <a:t>any loss or outgoing </a:t>
            </a:r>
            <a:r>
              <a:rPr lang="en-AU" i="1" dirty="0">
                <a:solidFill>
                  <a:schemeClr val="accent2">
                    <a:lumMod val="60000"/>
                    <a:lumOff val="40000"/>
                  </a:schemeClr>
                </a:solidFill>
              </a:rPr>
              <a:t>to the extent</a:t>
            </a:r>
            <a:r>
              <a:rPr lang="en-AU" i="1" dirty="0"/>
              <a:t> that it is </a:t>
            </a:r>
            <a:r>
              <a:rPr lang="en-AU" i="1" dirty="0">
                <a:solidFill>
                  <a:schemeClr val="accent4">
                    <a:lumMod val="60000"/>
                    <a:lumOff val="40000"/>
                  </a:schemeClr>
                </a:solidFill>
              </a:rPr>
              <a:t>incurred</a:t>
            </a:r>
            <a:r>
              <a:rPr lang="en-AU" i="1" dirty="0"/>
              <a:t> in </a:t>
            </a:r>
            <a:r>
              <a:rPr lang="en-AU" i="1" dirty="0">
                <a:solidFill>
                  <a:schemeClr val="accent5">
                    <a:lumMod val="60000"/>
                    <a:lumOff val="40000"/>
                  </a:schemeClr>
                </a:solidFill>
              </a:rPr>
              <a:t>gaining or producing your assessable income. </a:t>
            </a:r>
          </a:p>
          <a:p>
            <a:r>
              <a:rPr lang="en-AU" dirty="0"/>
              <a:t>Negative limb of section 8-1 of ITAA 1997 states the following</a:t>
            </a:r>
          </a:p>
          <a:p>
            <a:pPr lvl="1"/>
            <a:r>
              <a:rPr lang="en-AU" i="1" dirty="0"/>
              <a:t>However, you cannot deduct a loss or outgoing under this section to the extent that </a:t>
            </a:r>
          </a:p>
          <a:p>
            <a:pPr lvl="2"/>
            <a:r>
              <a:rPr lang="en-AU" i="1" dirty="0"/>
              <a:t>(a) it is loss or outgoing of capital, or of a capital nature; or</a:t>
            </a:r>
          </a:p>
          <a:p>
            <a:pPr lvl="2"/>
            <a:r>
              <a:rPr lang="en-AU" i="1" dirty="0"/>
              <a:t>(b) it is a loss or outgoing of a private or domestic nature; or</a:t>
            </a:r>
          </a:p>
          <a:p>
            <a:pPr lvl="2"/>
            <a:r>
              <a:rPr lang="en-AU" i="1" dirty="0"/>
              <a:t>(c) it is incurred in relation to gaining or producing your exempt income or your non-assessable non-exempt income; or </a:t>
            </a:r>
          </a:p>
          <a:p>
            <a:pPr lvl="2"/>
            <a:r>
              <a:rPr lang="en-AU" i="1" dirty="0"/>
              <a:t>(d) a provision of this Act prevents you from deducting it.  </a:t>
            </a:r>
          </a:p>
        </p:txBody>
      </p:sp>
      <p:sp>
        <p:nvSpPr>
          <p:cNvPr id="4" name="Footer Placeholder 4">
            <a:extLst>
              <a:ext uri="{FF2B5EF4-FFF2-40B4-BE49-F238E27FC236}">
                <a16:creationId xmlns:a16="http://schemas.microsoft.com/office/drawing/2014/main" id="{6D03811B-294A-41D4-BF85-43B883E38F07}"/>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85398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3EBE-31F6-4215-AC9E-A1C413BE1E60}"/>
              </a:ext>
            </a:extLst>
          </p:cNvPr>
          <p:cNvSpPr>
            <a:spLocks noGrp="1"/>
          </p:cNvSpPr>
          <p:nvPr>
            <p:ph type="title"/>
          </p:nvPr>
        </p:nvSpPr>
        <p:spPr/>
        <p:txBody>
          <a:bodyPr/>
          <a:lstStyle/>
          <a:p>
            <a:r>
              <a:rPr lang="en-AU" dirty="0">
                <a:solidFill>
                  <a:srgbClr val="FFFF00"/>
                </a:solidFill>
              </a:rPr>
              <a:t>Investment property- Deductions</a:t>
            </a:r>
            <a:endParaRPr lang="en-AU" dirty="0"/>
          </a:p>
        </p:txBody>
      </p:sp>
      <p:sp>
        <p:nvSpPr>
          <p:cNvPr id="3" name="Content Placeholder 2">
            <a:extLst>
              <a:ext uri="{FF2B5EF4-FFF2-40B4-BE49-F238E27FC236}">
                <a16:creationId xmlns:a16="http://schemas.microsoft.com/office/drawing/2014/main" id="{9D862EAB-75D3-4155-979D-C6B41FB8D42C}"/>
              </a:ext>
            </a:extLst>
          </p:cNvPr>
          <p:cNvSpPr>
            <a:spLocks noGrp="1"/>
          </p:cNvSpPr>
          <p:nvPr>
            <p:ph idx="1"/>
          </p:nvPr>
        </p:nvSpPr>
        <p:spPr/>
        <p:txBody>
          <a:bodyPr>
            <a:normAutofit/>
          </a:bodyPr>
          <a:lstStyle/>
          <a:p>
            <a:r>
              <a:rPr lang="en-AU" dirty="0"/>
              <a:t>The expenses incurred to obtain a report from a quantity surveyor deductible? </a:t>
            </a:r>
          </a:p>
          <a:p>
            <a:r>
              <a:rPr lang="en-AU" dirty="0"/>
              <a:t>Answer:  Yes</a:t>
            </a:r>
          </a:p>
          <a:p>
            <a:r>
              <a:rPr lang="en-AU" dirty="0"/>
              <a:t>Are those expenses deductible under section 8-1? Review the section again? </a:t>
            </a:r>
          </a:p>
          <a:p>
            <a:r>
              <a:rPr lang="en-AU" dirty="0"/>
              <a:t>Is the expenses of obtaining quantity surveyor report linked to earning assessable rental income? </a:t>
            </a:r>
          </a:p>
          <a:p>
            <a:r>
              <a:rPr lang="en-AU" dirty="0"/>
              <a:t>Answer: No, we obtain quantity surveyor report for managing tax affairs. Therefore, the expenses are deductible u/s 25-5(1) instead of section 8-1. </a:t>
            </a:r>
          </a:p>
        </p:txBody>
      </p:sp>
      <p:sp>
        <p:nvSpPr>
          <p:cNvPr id="4" name="Footer Placeholder 4">
            <a:extLst>
              <a:ext uri="{FF2B5EF4-FFF2-40B4-BE49-F238E27FC236}">
                <a16:creationId xmlns:a16="http://schemas.microsoft.com/office/drawing/2014/main" id="{4A7BAD16-CC7E-4CF3-BD44-F7123FEB4088}"/>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593661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BA14-DF4E-4618-BBAE-54AEC7495EB2}"/>
              </a:ext>
            </a:extLst>
          </p:cNvPr>
          <p:cNvSpPr>
            <a:spLocks noGrp="1"/>
          </p:cNvSpPr>
          <p:nvPr>
            <p:ph type="title"/>
          </p:nvPr>
        </p:nvSpPr>
        <p:spPr/>
        <p:txBody>
          <a:bodyPr/>
          <a:lstStyle/>
          <a:p>
            <a:pPr algn="ctr"/>
            <a:r>
              <a:rPr lang="en-AU" dirty="0">
                <a:solidFill>
                  <a:srgbClr val="FFFF00"/>
                </a:solidFill>
              </a:rPr>
              <a:t>Common rental expenses </a:t>
            </a:r>
          </a:p>
        </p:txBody>
      </p:sp>
      <p:sp>
        <p:nvSpPr>
          <p:cNvPr id="3" name="Content Placeholder 2">
            <a:extLst>
              <a:ext uri="{FF2B5EF4-FFF2-40B4-BE49-F238E27FC236}">
                <a16:creationId xmlns:a16="http://schemas.microsoft.com/office/drawing/2014/main" id="{272A53F9-49F0-49EA-A022-66AB15FEA19B}"/>
              </a:ext>
            </a:extLst>
          </p:cNvPr>
          <p:cNvSpPr>
            <a:spLocks noGrp="1"/>
          </p:cNvSpPr>
          <p:nvPr>
            <p:ph idx="1"/>
          </p:nvPr>
        </p:nvSpPr>
        <p:spPr/>
        <p:txBody>
          <a:bodyPr/>
          <a:lstStyle/>
          <a:p>
            <a:r>
              <a:rPr lang="en-AU" dirty="0"/>
              <a:t>Interest on funds borrowed </a:t>
            </a:r>
          </a:p>
          <a:p>
            <a:pPr lvl="1"/>
            <a:r>
              <a:rPr lang="en-AU" dirty="0"/>
              <a:t>Incurred interest? Paid interest? Is there any difference</a:t>
            </a:r>
          </a:p>
          <a:p>
            <a:pPr lvl="1"/>
            <a:r>
              <a:rPr lang="en-AU" dirty="0"/>
              <a:t>Interest on borrowed funds to pay bank instalments</a:t>
            </a:r>
          </a:p>
          <a:p>
            <a:r>
              <a:rPr lang="en-AU" dirty="0"/>
              <a:t>Borrowing expenses</a:t>
            </a:r>
          </a:p>
          <a:p>
            <a:r>
              <a:rPr lang="en-AU" dirty="0"/>
              <a:t>Repairs</a:t>
            </a:r>
          </a:p>
          <a:p>
            <a:pPr lvl="1"/>
            <a:r>
              <a:rPr lang="en-AU" dirty="0"/>
              <a:t>What is repair</a:t>
            </a:r>
          </a:p>
          <a:p>
            <a:pPr lvl="1"/>
            <a:r>
              <a:rPr lang="en-AU" dirty="0"/>
              <a:t>Improvement vs repair</a:t>
            </a:r>
          </a:p>
          <a:p>
            <a:pPr lvl="1"/>
            <a:r>
              <a:rPr lang="en-AU" dirty="0"/>
              <a:t>Initial repair</a:t>
            </a:r>
          </a:p>
          <a:p>
            <a:endParaRPr lang="en-AU" dirty="0"/>
          </a:p>
        </p:txBody>
      </p:sp>
      <p:sp>
        <p:nvSpPr>
          <p:cNvPr id="4" name="Footer Placeholder 4">
            <a:extLst>
              <a:ext uri="{FF2B5EF4-FFF2-40B4-BE49-F238E27FC236}">
                <a16:creationId xmlns:a16="http://schemas.microsoft.com/office/drawing/2014/main" id="{6DC5D01F-2833-4E4F-9A98-F9E024B9BE26}"/>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36853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00C2-66FE-4044-881E-E6C33A9CBAEA}"/>
              </a:ext>
            </a:extLst>
          </p:cNvPr>
          <p:cNvSpPr>
            <a:spLocks noGrp="1"/>
          </p:cNvSpPr>
          <p:nvPr>
            <p:ph type="title"/>
          </p:nvPr>
        </p:nvSpPr>
        <p:spPr/>
        <p:txBody>
          <a:bodyPr/>
          <a:lstStyle/>
          <a:p>
            <a:r>
              <a:rPr lang="en-AU" dirty="0">
                <a:solidFill>
                  <a:srgbClr val="FFFF00"/>
                </a:solidFill>
              </a:rPr>
              <a:t>Rental deduction – contd.</a:t>
            </a:r>
            <a:br>
              <a:rPr lang="en-AU" dirty="0"/>
            </a:br>
            <a:endParaRPr lang="en-AU" dirty="0"/>
          </a:p>
        </p:txBody>
      </p:sp>
      <p:sp>
        <p:nvSpPr>
          <p:cNvPr id="3" name="Content Placeholder 2">
            <a:extLst>
              <a:ext uri="{FF2B5EF4-FFF2-40B4-BE49-F238E27FC236}">
                <a16:creationId xmlns:a16="http://schemas.microsoft.com/office/drawing/2014/main" id="{4C9A0EB9-14B3-44A5-A007-BDE631E0FFBB}"/>
              </a:ext>
            </a:extLst>
          </p:cNvPr>
          <p:cNvSpPr>
            <a:spLocks noGrp="1"/>
          </p:cNvSpPr>
          <p:nvPr>
            <p:ph idx="1"/>
          </p:nvPr>
        </p:nvSpPr>
        <p:spPr/>
        <p:txBody>
          <a:bodyPr/>
          <a:lstStyle/>
          <a:p>
            <a:r>
              <a:rPr lang="en-AU" dirty="0"/>
              <a:t>Non-arm’s length transactions</a:t>
            </a:r>
          </a:p>
          <a:p>
            <a:r>
              <a:rPr lang="en-AU" b="1" i="0" dirty="0">
                <a:solidFill>
                  <a:srgbClr val="FFFF00"/>
                </a:solidFill>
                <a:effectLst/>
                <a:latin typeface="Arial" panose="020B0604020202020204" pitchFamily="34" charset="0"/>
              </a:rPr>
              <a:t>relevance of subjective purpose, motive or intention in determining the deductibility of losses and outgoings (</a:t>
            </a:r>
            <a:r>
              <a:rPr lang="en-AU" dirty="0">
                <a:solidFill>
                  <a:srgbClr val="FFFF00"/>
                </a:solidFill>
              </a:rPr>
              <a:t>TR 95/33) </a:t>
            </a:r>
          </a:p>
          <a:p>
            <a:r>
              <a:rPr lang="en-AU" dirty="0"/>
              <a:t>Timing of deduction </a:t>
            </a:r>
          </a:p>
        </p:txBody>
      </p:sp>
      <p:sp>
        <p:nvSpPr>
          <p:cNvPr id="4" name="Footer Placeholder 4">
            <a:extLst>
              <a:ext uri="{FF2B5EF4-FFF2-40B4-BE49-F238E27FC236}">
                <a16:creationId xmlns:a16="http://schemas.microsoft.com/office/drawing/2014/main" id="{328387C2-27EB-4CCC-8324-146CC6771E13}"/>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46770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C7FC-D221-476F-875F-C62A7BA00BBC}"/>
              </a:ext>
            </a:extLst>
          </p:cNvPr>
          <p:cNvSpPr>
            <a:spLocks noGrp="1"/>
          </p:cNvSpPr>
          <p:nvPr>
            <p:ph type="title"/>
          </p:nvPr>
        </p:nvSpPr>
        <p:spPr>
          <a:xfrm>
            <a:off x="646111" y="452718"/>
            <a:ext cx="9404723" cy="715682"/>
          </a:xfrm>
        </p:spPr>
        <p:txBody>
          <a:bodyPr/>
          <a:lstStyle/>
          <a:p>
            <a:pPr>
              <a:spcAft>
                <a:spcPts val="600"/>
              </a:spcAft>
            </a:pPr>
            <a:r>
              <a:rPr lang="en-AU" dirty="0">
                <a:solidFill>
                  <a:srgbClr val="FFFF00"/>
                </a:solidFill>
              </a:rPr>
              <a:t>Overview</a:t>
            </a:r>
            <a:br>
              <a:rPr lang="en-AU" dirty="0"/>
            </a:br>
            <a:br>
              <a:rPr lang="en-AU" sz="2000" dirty="0"/>
            </a:br>
            <a:br>
              <a:rPr lang="en-AU" sz="2000" dirty="0"/>
            </a:br>
            <a:endParaRPr lang="en-AU" sz="2000" dirty="0"/>
          </a:p>
        </p:txBody>
      </p:sp>
      <p:sp>
        <p:nvSpPr>
          <p:cNvPr id="5" name="TextBox 4">
            <a:extLst>
              <a:ext uri="{FF2B5EF4-FFF2-40B4-BE49-F238E27FC236}">
                <a16:creationId xmlns:a16="http://schemas.microsoft.com/office/drawing/2014/main" id="{24D61759-344D-42B0-9756-C690882724D8}"/>
              </a:ext>
            </a:extLst>
          </p:cNvPr>
          <p:cNvSpPr txBox="1"/>
          <p:nvPr/>
        </p:nvSpPr>
        <p:spPr>
          <a:xfrm>
            <a:off x="646111" y="1295400"/>
            <a:ext cx="10520120" cy="6432530"/>
          </a:xfrm>
          <a:prstGeom prst="rect">
            <a:avLst/>
          </a:prstGeom>
          <a:noFill/>
        </p:spPr>
        <p:txBody>
          <a:bodyPr wrap="square" rtlCol="0">
            <a:spAutoFit/>
          </a:bodyPr>
          <a:lstStyle/>
          <a:p>
            <a:r>
              <a:rPr lang="en-AU" sz="2000" b="1" dirty="0">
                <a:solidFill>
                  <a:schemeClr val="accent6">
                    <a:lumMod val="60000"/>
                    <a:lumOff val="40000"/>
                  </a:schemeClr>
                </a:solidFill>
              </a:rPr>
              <a:t>Main residence exemption </a:t>
            </a:r>
          </a:p>
          <a:p>
            <a:pPr marL="285750" indent="-285750">
              <a:buFont typeface="Arial" panose="020B0604020202020204" pitchFamily="34" charset="0"/>
              <a:buChar char="•"/>
            </a:pPr>
            <a:r>
              <a:rPr lang="en-AU" dirty="0"/>
              <a:t>What is a CGT asset- Real estate </a:t>
            </a:r>
          </a:p>
          <a:p>
            <a:pPr marL="285750" indent="-285750">
              <a:buFont typeface="Arial" panose="020B0604020202020204" pitchFamily="34" charset="0"/>
              <a:buChar char="•"/>
            </a:pPr>
            <a:r>
              <a:rPr lang="en-AU" dirty="0"/>
              <a:t>CGT event A1- disposal of a CGT asset</a:t>
            </a:r>
          </a:p>
          <a:p>
            <a:pPr marL="285750" indent="-285750">
              <a:buFont typeface="Arial" panose="020B0604020202020204" pitchFamily="34" charset="0"/>
              <a:buChar char="•"/>
            </a:pPr>
            <a:r>
              <a:rPr lang="en-AU" dirty="0"/>
              <a:t>What is the main residence? </a:t>
            </a:r>
          </a:p>
          <a:p>
            <a:pPr marL="285750" indent="-285750">
              <a:buFont typeface="Arial" panose="020B0604020202020204" pitchFamily="34" charset="0"/>
              <a:buChar char="•"/>
            </a:pPr>
            <a:r>
              <a:rPr lang="en-AU" dirty="0"/>
              <a:t>What if the taxpayer owns more than one main residence</a:t>
            </a:r>
          </a:p>
          <a:p>
            <a:pPr marL="285750" indent="-285750">
              <a:buFont typeface="Arial" panose="020B0604020202020204" pitchFamily="34" charset="0"/>
              <a:buChar char="•"/>
            </a:pPr>
            <a:r>
              <a:rPr lang="en-AU" dirty="0"/>
              <a:t>The absence rule</a:t>
            </a:r>
          </a:p>
          <a:p>
            <a:pPr marL="285750" indent="-285750">
              <a:buFont typeface="Arial" panose="020B0604020202020204" pitchFamily="34" charset="0"/>
              <a:buChar char="•"/>
            </a:pPr>
            <a:r>
              <a:rPr lang="en-AU" dirty="0"/>
              <a:t>Main residence exemption where the property is being partly used for earning income </a:t>
            </a:r>
          </a:p>
          <a:p>
            <a:pPr marL="285750" indent="-285750">
              <a:buFont typeface="Arial" panose="020B0604020202020204" pitchFamily="34" charset="0"/>
              <a:buChar char="•"/>
            </a:pPr>
            <a:r>
              <a:rPr lang="en-AU" dirty="0"/>
              <a:t>Market value – the first use to produce income rule</a:t>
            </a:r>
          </a:p>
          <a:p>
            <a:pPr marL="285750" indent="-285750">
              <a:buFont typeface="Arial" panose="020B0604020202020204" pitchFamily="34" charset="0"/>
              <a:buChar char="•"/>
            </a:pPr>
            <a:r>
              <a:rPr lang="en-AU" dirty="0"/>
              <a:t>Construction of dwelling on a vacant land</a:t>
            </a:r>
          </a:p>
          <a:p>
            <a:pPr marL="285750" indent="-285750">
              <a:buFont typeface="Arial" panose="020B0604020202020204" pitchFamily="34" charset="0"/>
              <a:buChar char="•"/>
            </a:pPr>
            <a:r>
              <a:rPr lang="en-AU" dirty="0"/>
              <a:t>Foreign residence and main residence exemption</a:t>
            </a:r>
          </a:p>
          <a:p>
            <a:r>
              <a:rPr lang="en-AU" sz="2000" b="1" dirty="0">
                <a:solidFill>
                  <a:schemeClr val="accent6">
                    <a:lumMod val="60000"/>
                    <a:lumOff val="40000"/>
                  </a:schemeClr>
                </a:solidFill>
              </a:rPr>
              <a:t>Investment property tax issues </a:t>
            </a:r>
          </a:p>
          <a:p>
            <a:pPr marL="285750" indent="-285750">
              <a:buFont typeface="Arial" panose="020B0604020202020204" pitchFamily="34" charset="0"/>
              <a:buChar char="•"/>
            </a:pPr>
            <a:r>
              <a:rPr lang="en-AU" dirty="0"/>
              <a:t>Investment property rental income</a:t>
            </a:r>
          </a:p>
          <a:p>
            <a:pPr marL="285750" indent="-285750">
              <a:buFont typeface="Arial" panose="020B0604020202020204" pitchFamily="34" charset="0"/>
              <a:buChar char="•"/>
            </a:pPr>
            <a:r>
              <a:rPr lang="en-AU" dirty="0"/>
              <a:t>Investment property deductions</a:t>
            </a:r>
          </a:p>
          <a:p>
            <a:pPr marL="285750" indent="-285750">
              <a:buFont typeface="Arial" panose="020B0604020202020204" pitchFamily="34" charset="0"/>
              <a:buChar char="•"/>
            </a:pPr>
            <a:r>
              <a:rPr lang="en-AU" dirty="0"/>
              <a:t>Common rental expenses</a:t>
            </a:r>
          </a:p>
          <a:p>
            <a:pPr marL="285750" indent="-285750">
              <a:buFont typeface="Arial" panose="020B0604020202020204" pitchFamily="34" charset="0"/>
              <a:buChar char="•"/>
            </a:pPr>
            <a:r>
              <a:rPr lang="en-AU" dirty="0"/>
              <a:t>Depreciating assets and balancing adjustments</a:t>
            </a:r>
          </a:p>
          <a:p>
            <a:pPr marL="285750" indent="-285750">
              <a:buFont typeface="Arial" panose="020B0604020202020204" pitchFamily="34" charset="0"/>
              <a:buChar char="•"/>
            </a:pPr>
            <a:r>
              <a:rPr lang="en-AU" dirty="0"/>
              <a:t>Travelling expenses</a:t>
            </a:r>
          </a:p>
          <a:p>
            <a:endParaRPr lang="en-AU" sz="2000" b="1" dirty="0">
              <a:solidFill>
                <a:schemeClr val="accent6">
                  <a:lumMod val="60000"/>
                  <a:lumOff val="40000"/>
                </a:schemeClr>
              </a:solidFill>
            </a:endParaRPr>
          </a:p>
          <a:p>
            <a:endParaRPr lang="en-AU" sz="2000" b="1" dirty="0">
              <a:solidFill>
                <a:schemeClr val="accent6">
                  <a:lumMod val="60000"/>
                  <a:lumOff val="40000"/>
                </a:schemeClr>
              </a:solidFill>
            </a:endParaRPr>
          </a:p>
          <a:p>
            <a:endParaRPr lang="en-AU" sz="2000" b="1" dirty="0">
              <a:solidFill>
                <a:schemeClr val="accent6">
                  <a:lumMod val="60000"/>
                  <a:lumOff val="40000"/>
                </a:schemeClr>
              </a:solidFill>
            </a:endParaRPr>
          </a:p>
          <a:p>
            <a:endParaRPr lang="en-AU" sz="2000" b="1" dirty="0">
              <a:solidFill>
                <a:schemeClr val="accent6">
                  <a:lumMod val="60000"/>
                  <a:lumOff val="40000"/>
                </a:schemeClr>
              </a:solidFill>
            </a:endParaRPr>
          </a:p>
          <a:p>
            <a:endParaRPr lang="en-AU" sz="2000" b="1" dirty="0">
              <a:solidFill>
                <a:schemeClr val="accent6">
                  <a:lumMod val="60000"/>
                  <a:lumOff val="40000"/>
                </a:schemeClr>
              </a:solidFill>
            </a:endParaRPr>
          </a:p>
          <a:p>
            <a:endParaRPr lang="en-AU" sz="2000" b="1" dirty="0">
              <a:solidFill>
                <a:schemeClr val="accent6">
                  <a:lumMod val="60000"/>
                  <a:lumOff val="40000"/>
                </a:schemeClr>
              </a:solidFill>
            </a:endParaRPr>
          </a:p>
        </p:txBody>
      </p:sp>
      <p:sp>
        <p:nvSpPr>
          <p:cNvPr id="7" name="Footer Placeholder 4">
            <a:extLst>
              <a:ext uri="{FF2B5EF4-FFF2-40B4-BE49-F238E27FC236}">
                <a16:creationId xmlns:a16="http://schemas.microsoft.com/office/drawing/2014/main" id="{3E5AC427-E7A7-4305-BD00-D24305C32A83}"/>
              </a:ext>
            </a:extLst>
          </p:cNvPr>
          <p:cNvSpPr txBox="1">
            <a:spLocks/>
          </p:cNvSpPr>
          <p:nvPr/>
        </p:nvSpPr>
        <p:spPr>
          <a:xfrm>
            <a:off x="540046" y="6356350"/>
            <a:ext cx="11169354" cy="365125"/>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Brisbane Chapter of ICAI- 16 March 2022</a:t>
            </a:r>
          </a:p>
        </p:txBody>
      </p:sp>
    </p:spTree>
    <p:extLst>
      <p:ext uri="{BB962C8B-B14F-4D97-AF65-F5344CB8AC3E}">
        <p14:creationId xmlns:p14="http://schemas.microsoft.com/office/powerpoint/2010/main" val="3435853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1402-8C69-42CD-94CB-A8FD54D00C4D}"/>
              </a:ext>
            </a:extLst>
          </p:cNvPr>
          <p:cNvSpPr>
            <a:spLocks noGrp="1"/>
          </p:cNvSpPr>
          <p:nvPr>
            <p:ph type="title"/>
          </p:nvPr>
        </p:nvSpPr>
        <p:spPr/>
        <p:txBody>
          <a:bodyPr/>
          <a:lstStyle/>
          <a:p>
            <a:r>
              <a:rPr lang="en-AU" dirty="0">
                <a:solidFill>
                  <a:srgbClr val="FFFF00"/>
                </a:solidFill>
              </a:rPr>
              <a:t>Depreciating assets and balancing adjustment, cost base reduction </a:t>
            </a:r>
          </a:p>
        </p:txBody>
      </p:sp>
      <p:sp>
        <p:nvSpPr>
          <p:cNvPr id="3" name="Content Placeholder 2">
            <a:extLst>
              <a:ext uri="{FF2B5EF4-FFF2-40B4-BE49-F238E27FC236}">
                <a16:creationId xmlns:a16="http://schemas.microsoft.com/office/drawing/2014/main" id="{AB898218-5569-4D33-B350-ECAD2B7BAA93}"/>
              </a:ext>
            </a:extLst>
          </p:cNvPr>
          <p:cNvSpPr>
            <a:spLocks noGrp="1"/>
          </p:cNvSpPr>
          <p:nvPr>
            <p:ph idx="1"/>
          </p:nvPr>
        </p:nvSpPr>
        <p:spPr>
          <a:xfrm>
            <a:off x="1138482" y="2052918"/>
            <a:ext cx="8946541" cy="4195481"/>
          </a:xfrm>
        </p:spPr>
        <p:txBody>
          <a:bodyPr/>
          <a:lstStyle/>
          <a:p>
            <a:pPr marL="0" indent="0">
              <a:buNone/>
            </a:pPr>
            <a:r>
              <a:rPr lang="en-AU" dirty="0">
                <a:solidFill>
                  <a:srgbClr val="FFFF00"/>
                </a:solidFill>
              </a:rPr>
              <a:t>Depreciating asset</a:t>
            </a:r>
          </a:p>
          <a:p>
            <a:r>
              <a:rPr lang="en-AU" dirty="0"/>
              <a:t>New depreciating assets</a:t>
            </a:r>
          </a:p>
          <a:p>
            <a:r>
              <a:rPr lang="en-AU" dirty="0"/>
              <a:t>Second hand depreciation after 9 May 2017</a:t>
            </a:r>
          </a:p>
          <a:p>
            <a:r>
              <a:rPr lang="en-AU" dirty="0"/>
              <a:t>Effective life, prime cost or written down value method</a:t>
            </a:r>
          </a:p>
          <a:p>
            <a:r>
              <a:rPr lang="en-AU" dirty="0"/>
              <a:t>Disposal of depreciating asset and balancing adjustment</a:t>
            </a:r>
          </a:p>
          <a:p>
            <a:r>
              <a:rPr lang="en-AU" dirty="0"/>
              <a:t>Disposal of property inclusive of depreciating assets </a:t>
            </a:r>
            <a:r>
              <a:rPr lang="en-AU" dirty="0" err="1"/>
              <a:t>eg.</a:t>
            </a:r>
            <a:r>
              <a:rPr lang="en-AU" dirty="0"/>
              <a:t> Air conditioning units installed in the dwelling- Cost base reduction. </a:t>
            </a:r>
          </a:p>
          <a:p>
            <a:pPr marL="0" indent="0">
              <a:buNone/>
            </a:pPr>
            <a:r>
              <a:rPr lang="en-AU" dirty="0"/>
              <a:t>Building and structural improvement</a:t>
            </a:r>
          </a:p>
          <a:p>
            <a:r>
              <a:rPr lang="en-AU" dirty="0"/>
              <a:t> capital works allowance @2.5%</a:t>
            </a:r>
          </a:p>
          <a:p>
            <a:r>
              <a:rPr lang="en-AU" dirty="0"/>
              <a:t>Reduction of the cost base </a:t>
            </a:r>
          </a:p>
          <a:p>
            <a:pPr marL="0" indent="0">
              <a:buNone/>
            </a:pPr>
            <a:endParaRPr lang="en-AU" dirty="0"/>
          </a:p>
          <a:p>
            <a:endParaRPr lang="en-AU" dirty="0"/>
          </a:p>
        </p:txBody>
      </p:sp>
      <p:sp>
        <p:nvSpPr>
          <p:cNvPr id="6" name="Footer Placeholder 4">
            <a:extLst>
              <a:ext uri="{FF2B5EF4-FFF2-40B4-BE49-F238E27FC236}">
                <a16:creationId xmlns:a16="http://schemas.microsoft.com/office/drawing/2014/main" id="{FD625949-4F91-421F-AB4F-32A52481F405}"/>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09142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5DBC-387F-426D-BD1A-E05F8F42A3E3}"/>
              </a:ext>
            </a:extLst>
          </p:cNvPr>
          <p:cNvSpPr>
            <a:spLocks noGrp="1"/>
          </p:cNvSpPr>
          <p:nvPr>
            <p:ph type="title"/>
          </p:nvPr>
        </p:nvSpPr>
        <p:spPr/>
        <p:txBody>
          <a:bodyPr/>
          <a:lstStyle/>
          <a:p>
            <a:r>
              <a:rPr lang="en-AU" dirty="0">
                <a:solidFill>
                  <a:srgbClr val="FFFF00"/>
                </a:solidFill>
              </a:rPr>
              <a:t>Recent changes – </a:t>
            </a:r>
            <a:br>
              <a:rPr lang="en-AU" dirty="0">
                <a:solidFill>
                  <a:srgbClr val="FFFF00"/>
                </a:solidFill>
              </a:rPr>
            </a:br>
            <a:r>
              <a:rPr lang="en-AU" dirty="0">
                <a:solidFill>
                  <a:srgbClr val="FFFF00"/>
                </a:solidFill>
              </a:rPr>
              <a:t>Travelling expenses </a:t>
            </a:r>
          </a:p>
        </p:txBody>
      </p:sp>
      <p:sp>
        <p:nvSpPr>
          <p:cNvPr id="3" name="Content Placeholder 2">
            <a:extLst>
              <a:ext uri="{FF2B5EF4-FFF2-40B4-BE49-F238E27FC236}">
                <a16:creationId xmlns:a16="http://schemas.microsoft.com/office/drawing/2014/main" id="{B83F6774-D021-42EB-97FF-08FD4E2229EC}"/>
              </a:ext>
            </a:extLst>
          </p:cNvPr>
          <p:cNvSpPr>
            <a:spLocks noGrp="1"/>
          </p:cNvSpPr>
          <p:nvPr>
            <p:ph idx="1"/>
          </p:nvPr>
        </p:nvSpPr>
        <p:spPr/>
        <p:txBody>
          <a:bodyPr/>
          <a:lstStyle/>
          <a:p>
            <a:r>
              <a:rPr lang="en-AU" dirty="0"/>
              <a:t>For travel after 1 July 2017,</a:t>
            </a:r>
          </a:p>
          <a:p>
            <a:r>
              <a:rPr lang="en-US" dirty="0"/>
              <a:t> No deduction for the cost of travel relating to a residential rental property</a:t>
            </a:r>
            <a:endParaRPr lang="en-AU" dirty="0"/>
          </a:p>
        </p:txBody>
      </p:sp>
      <p:sp>
        <p:nvSpPr>
          <p:cNvPr id="4" name="Footer Placeholder 4">
            <a:extLst>
              <a:ext uri="{FF2B5EF4-FFF2-40B4-BE49-F238E27FC236}">
                <a16:creationId xmlns:a16="http://schemas.microsoft.com/office/drawing/2014/main" id="{260BF3FA-00C0-4B58-9B18-F894550E4461}"/>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80187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BE0-BAF3-49B9-93E4-E3F7DF886777}"/>
              </a:ext>
            </a:extLst>
          </p:cNvPr>
          <p:cNvSpPr>
            <a:spLocks noGrp="1"/>
          </p:cNvSpPr>
          <p:nvPr>
            <p:ph type="title"/>
          </p:nvPr>
        </p:nvSpPr>
        <p:spPr>
          <a:xfrm>
            <a:off x="1154956" y="1220220"/>
            <a:ext cx="8825657" cy="1610904"/>
          </a:xfrm>
        </p:spPr>
        <p:txBody>
          <a:bodyPr/>
          <a:lstStyle/>
          <a:p>
            <a:pPr algn="ctr"/>
            <a:r>
              <a:rPr lang="en-AU" dirty="0">
                <a:solidFill>
                  <a:srgbClr val="FFFF00"/>
                </a:solidFill>
              </a:rPr>
              <a:t>Questions? </a:t>
            </a:r>
          </a:p>
        </p:txBody>
      </p:sp>
      <p:sp>
        <p:nvSpPr>
          <p:cNvPr id="3" name="Text Placeholder 2">
            <a:extLst>
              <a:ext uri="{FF2B5EF4-FFF2-40B4-BE49-F238E27FC236}">
                <a16:creationId xmlns:a16="http://schemas.microsoft.com/office/drawing/2014/main" id="{109D80A9-1395-434B-8DF5-7A42B4C9DAA6}"/>
              </a:ext>
            </a:extLst>
          </p:cNvPr>
          <p:cNvSpPr>
            <a:spLocks noGrp="1"/>
          </p:cNvSpPr>
          <p:nvPr>
            <p:ph type="body" idx="1"/>
          </p:nvPr>
        </p:nvSpPr>
        <p:spPr/>
        <p:txBody>
          <a:bodyPr>
            <a:normAutofit/>
          </a:bodyPr>
          <a:lstStyle/>
          <a:p>
            <a:pPr algn="ctr"/>
            <a:r>
              <a:rPr lang="en-AU" sz="2800" cap="none" dirty="0"/>
              <a:t>Thank you</a:t>
            </a:r>
          </a:p>
        </p:txBody>
      </p:sp>
      <p:sp>
        <p:nvSpPr>
          <p:cNvPr id="4" name="Footer Placeholder 4">
            <a:extLst>
              <a:ext uri="{FF2B5EF4-FFF2-40B4-BE49-F238E27FC236}">
                <a16:creationId xmlns:a16="http://schemas.microsoft.com/office/drawing/2014/main" id="{DD3EF29F-32C7-4DD9-B5DE-D93E9D4DBF87}"/>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06229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2F92-5A82-4C70-B1DC-682CF80664C4}"/>
              </a:ext>
            </a:extLst>
          </p:cNvPr>
          <p:cNvSpPr>
            <a:spLocks noGrp="1"/>
          </p:cNvSpPr>
          <p:nvPr>
            <p:ph type="title"/>
          </p:nvPr>
        </p:nvSpPr>
        <p:spPr/>
        <p:txBody>
          <a:bodyPr>
            <a:normAutofit/>
          </a:bodyPr>
          <a:lstStyle/>
          <a:p>
            <a:pPr algn="ctr"/>
            <a:r>
              <a:rPr lang="en-AU" sz="3200" dirty="0">
                <a:solidFill>
                  <a:srgbClr val="FFFF00"/>
                </a:solidFill>
              </a:rPr>
              <a:t>What is a CGT Asset- Real estate </a:t>
            </a:r>
            <a:endParaRPr lang="en-AU" sz="3200" dirty="0">
              <a:solidFill>
                <a:srgbClr val="FFFF00"/>
              </a:solidFill>
              <a:latin typeface="Rockwell" panose="02060603020205020403" pitchFamily="18" charset="0"/>
              <a:cs typeface="Helvetica" panose="020B0604020202020204" pitchFamily="34" charset="0"/>
            </a:endParaRPr>
          </a:p>
        </p:txBody>
      </p:sp>
      <p:graphicFrame>
        <p:nvGraphicFramePr>
          <p:cNvPr id="7" name="Content Placeholder 6">
            <a:extLst>
              <a:ext uri="{FF2B5EF4-FFF2-40B4-BE49-F238E27FC236}">
                <a16:creationId xmlns:a16="http://schemas.microsoft.com/office/drawing/2014/main" id="{202446C8-D15A-467D-9192-C214FC389EF3}"/>
              </a:ext>
            </a:extLst>
          </p:cNvPr>
          <p:cNvGraphicFramePr>
            <a:graphicFrameLocks noGrp="1"/>
          </p:cNvGraphicFramePr>
          <p:nvPr>
            <p:ph idx="1"/>
            <p:extLst>
              <p:ext uri="{D42A27DB-BD31-4B8C-83A1-F6EECF244321}">
                <p14:modId xmlns:p14="http://schemas.microsoft.com/office/powerpoint/2010/main" val="1259721521"/>
              </p:ext>
            </p:extLst>
          </p:nvPr>
        </p:nvGraphicFramePr>
        <p:xfrm>
          <a:off x="0" y="1447800"/>
          <a:ext cx="12191999" cy="4811426"/>
        </p:xfrm>
        <a:graphic>
          <a:graphicData uri="http://schemas.openxmlformats.org/drawingml/2006/table">
            <a:tbl>
              <a:tblPr firstRow="1" bandRow="1">
                <a:tableStyleId>{5C22544A-7EE6-4342-B048-85BDC9FD1C3A}</a:tableStyleId>
              </a:tblPr>
              <a:tblGrid>
                <a:gridCol w="4076233">
                  <a:extLst>
                    <a:ext uri="{9D8B030D-6E8A-4147-A177-3AD203B41FA5}">
                      <a16:colId xmlns:a16="http://schemas.microsoft.com/office/drawing/2014/main" val="2376668484"/>
                    </a:ext>
                  </a:extLst>
                </a:gridCol>
                <a:gridCol w="8115766">
                  <a:extLst>
                    <a:ext uri="{9D8B030D-6E8A-4147-A177-3AD203B41FA5}">
                      <a16:colId xmlns:a16="http://schemas.microsoft.com/office/drawing/2014/main" val="324024225"/>
                    </a:ext>
                  </a:extLst>
                </a:gridCol>
              </a:tblGrid>
              <a:tr h="410980">
                <a:tc>
                  <a:txBody>
                    <a:bodyPr/>
                    <a:lstStyle/>
                    <a:p>
                      <a:pPr marL="0">
                        <a:lnSpc>
                          <a:spcPct val="100000"/>
                        </a:lnSpc>
                        <a:spcAft>
                          <a:spcPts val="0"/>
                        </a:spcAf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What is a CGT asset</a:t>
                      </a:r>
                    </a:p>
                  </a:txBody>
                  <a:tcPr anchor="ctr">
                    <a:solidFill>
                      <a:srgbClr val="DFE5EB">
                        <a:alpha val="50196"/>
                      </a:srgbClr>
                    </a:solidFill>
                  </a:tcPr>
                </a:tc>
                <a:tc>
                  <a:txBody>
                    <a:bodyPr/>
                    <a:lstStyle/>
                    <a:p>
                      <a:r>
                        <a:rPr lang="en-AU" sz="1800" b="1" i="0" kern="1200" dirty="0">
                          <a:solidFill>
                            <a:schemeClr val="lt1"/>
                          </a:solidFill>
                          <a:effectLst/>
                          <a:latin typeface="+mn-lt"/>
                          <a:ea typeface="+mn-ea"/>
                          <a:cs typeface="+mn-cs"/>
                        </a:rPr>
                        <a:t>A CGT asset has been defined as </a:t>
                      </a:r>
                    </a:p>
                    <a:p>
                      <a:r>
                        <a:rPr lang="en-AU" sz="1800" b="1" i="0" kern="1200" dirty="0">
                          <a:solidFill>
                            <a:schemeClr val="lt1"/>
                          </a:solidFill>
                          <a:effectLst/>
                          <a:latin typeface="+mn-lt"/>
                          <a:ea typeface="+mn-ea"/>
                          <a:cs typeface="+mn-cs"/>
                        </a:rPr>
                        <a:t>(a)</a:t>
                      </a:r>
                      <a:r>
                        <a:rPr lang="en-AU" sz="1800" b="0" i="0" kern="1200" dirty="0">
                          <a:solidFill>
                            <a:schemeClr val="lt1"/>
                          </a:solidFill>
                          <a:effectLst/>
                          <a:latin typeface="+mn-lt"/>
                          <a:ea typeface="+mn-ea"/>
                          <a:cs typeface="+mn-cs"/>
                        </a:rPr>
                        <a:t> any kind of property; or</a:t>
                      </a:r>
                    </a:p>
                    <a:p>
                      <a:r>
                        <a:rPr lang="en-AU" sz="1800" b="1" i="0" kern="1200" dirty="0">
                          <a:solidFill>
                            <a:schemeClr val="lt1"/>
                          </a:solidFill>
                          <a:effectLst/>
                          <a:latin typeface="+mn-lt"/>
                          <a:ea typeface="+mn-ea"/>
                          <a:cs typeface="+mn-cs"/>
                        </a:rPr>
                        <a:t>(b)</a:t>
                      </a:r>
                      <a:r>
                        <a:rPr lang="en-AU" sz="1800" b="0" i="0" kern="1200" dirty="0">
                          <a:solidFill>
                            <a:schemeClr val="lt1"/>
                          </a:solidFill>
                          <a:effectLst/>
                          <a:latin typeface="+mn-lt"/>
                          <a:ea typeface="+mn-ea"/>
                          <a:cs typeface="+mn-cs"/>
                        </a:rPr>
                        <a:t> a legal or equitable right that is not property.</a:t>
                      </a:r>
                    </a:p>
                  </a:txBody>
                  <a:tcPr anchor="ctr">
                    <a:solidFill>
                      <a:srgbClr val="DFE5EB">
                        <a:alpha val="50196"/>
                      </a:srgbClr>
                    </a:solidFill>
                  </a:tcPr>
                </a:tc>
                <a:extLst>
                  <a:ext uri="{0D108BD9-81ED-4DB2-BD59-A6C34878D82A}">
                    <a16:rowId xmlns:a16="http://schemas.microsoft.com/office/drawing/2014/main" val="2417628443"/>
                  </a:ext>
                </a:extLst>
              </a:tr>
              <a:tr h="1601219">
                <a:tc>
                  <a:txBody>
                    <a:bodyPr/>
                    <a:lstStyle/>
                    <a:p>
                      <a:pPr marL="0">
                        <a:lnSpc>
                          <a:spcPct val="100000"/>
                        </a:lnSpc>
                        <a:spcAft>
                          <a:spcPts val="0"/>
                        </a:spcAf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Real estate examples </a:t>
                      </a:r>
                    </a:p>
                  </a:txBody>
                  <a:tcPr>
                    <a:noFill/>
                  </a:tcPr>
                </a:tc>
                <a:tc>
                  <a:txBody>
                    <a:bodyPr/>
                    <a:lstStyle/>
                    <a:p>
                      <a:pPr marL="0" lvl="0" indent="-342900">
                        <a:lnSpc>
                          <a:spcPct val="100000"/>
                        </a:lnSpc>
                        <a:spcAft>
                          <a:spcPts val="0"/>
                        </a:spcAft>
                        <a:buFont typeface="Wingdings" panose="05000000000000000000" pitchFamily="2" charset="2"/>
                        <a:buChar char="§"/>
                        <a:tabLst>
                          <a:tab pos="457200" algn="l"/>
                        </a:tabLs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Vacant block of land</a:t>
                      </a:r>
                    </a:p>
                    <a:p>
                      <a:pPr marL="0" lvl="0" indent="-342900">
                        <a:lnSpc>
                          <a:spcPct val="100000"/>
                        </a:lnSpc>
                        <a:spcAft>
                          <a:spcPts val="0"/>
                        </a:spcAft>
                        <a:buFont typeface="Wingdings" panose="05000000000000000000" pitchFamily="2" charset="2"/>
                        <a:buChar char="§"/>
                        <a:tabLst>
                          <a:tab pos="457200" algn="l"/>
                        </a:tabLs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Land and house built on land, called fixture- Can be a main residence</a:t>
                      </a:r>
                    </a:p>
                    <a:p>
                      <a:pPr marL="0" lvl="0" indent="-342900">
                        <a:lnSpc>
                          <a:spcPct val="100000"/>
                        </a:lnSpc>
                        <a:spcAft>
                          <a:spcPts val="0"/>
                        </a:spcAft>
                        <a:buFont typeface="Wingdings" panose="05000000000000000000" pitchFamily="2" charset="2"/>
                        <a:buChar char="§"/>
                        <a:tabLst>
                          <a:tab pos="457200" algn="l"/>
                        </a:tabLs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Leasehold property rights</a:t>
                      </a:r>
                    </a:p>
                    <a:p>
                      <a:pPr marL="0" lvl="0" indent="-342900">
                        <a:lnSpc>
                          <a:spcPct val="100000"/>
                        </a:lnSpc>
                        <a:spcAft>
                          <a:spcPts val="0"/>
                        </a:spcAft>
                        <a:buFont typeface="Wingdings" panose="05000000000000000000" pitchFamily="2" charset="2"/>
                        <a:buChar char="§"/>
                        <a:tabLst>
                          <a:tab pos="457200" algn="l"/>
                        </a:tabLs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Holiday home</a:t>
                      </a:r>
                    </a:p>
                    <a:p>
                      <a:pPr marL="0" lvl="0" indent="-342900">
                        <a:lnSpc>
                          <a:spcPct val="100000"/>
                        </a:lnSpc>
                        <a:spcAft>
                          <a:spcPts val="0"/>
                        </a:spcAft>
                        <a:buFont typeface="Wingdings" panose="05000000000000000000" pitchFamily="2" charset="2"/>
                        <a:buChar char="§"/>
                        <a:tabLst>
                          <a:tab pos="457200" algn="l"/>
                        </a:tabLst>
                      </a:pPr>
                      <a:r>
                        <a:rPr lang="en-AU" sz="18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Farm land/house</a:t>
                      </a:r>
                    </a:p>
                  </a:txBody>
                  <a:tcPr>
                    <a:noFill/>
                  </a:tcPr>
                </a:tc>
                <a:extLst>
                  <a:ext uri="{0D108BD9-81ED-4DB2-BD59-A6C34878D82A}">
                    <a16:rowId xmlns:a16="http://schemas.microsoft.com/office/drawing/2014/main" val="3107773419"/>
                  </a:ext>
                </a:extLst>
              </a:tr>
              <a:tr h="1332481">
                <a:tc>
                  <a:txBody>
                    <a:bodyPr/>
                    <a:lstStyle/>
                    <a:p>
                      <a:pPr marL="0">
                        <a:lnSpc>
                          <a:spcPct val="100000"/>
                        </a:lnSpc>
                        <a:spcAft>
                          <a:spcPts val="0"/>
                        </a:spcAft>
                      </a:pPr>
                      <a:r>
                        <a:rPr lang="en-AU" sz="1800" dirty="0">
                          <a:effectLst/>
                          <a:latin typeface="Helvetica" panose="020B0604020202020204" pitchFamily="34" charset="0"/>
                          <a:cs typeface="Helvetica" panose="020B0604020202020204" pitchFamily="34" charset="0"/>
                        </a:rPr>
                        <a:t>Ownership of a real property </a:t>
                      </a:r>
                      <a:endParaRPr lang="en-AU" sz="1800" dirty="0">
                        <a:effectLst/>
                        <a:latin typeface="Helvetica" panose="020B0604020202020204" pitchFamily="34" charset="0"/>
                        <a:ea typeface="Calibri" panose="020F0502020204030204" pitchFamily="34" charset="0"/>
                        <a:cs typeface="Helvetica" panose="020B0604020202020204" pitchFamily="34" charset="0"/>
                      </a:endParaRPr>
                    </a:p>
                  </a:txBody>
                  <a:tcPr>
                    <a:solidFill>
                      <a:srgbClr val="DFE5EB">
                        <a:alpha val="50196"/>
                      </a:srgbClr>
                    </a:solidFill>
                  </a:tcPr>
                </a:tc>
                <a:tc>
                  <a:txBody>
                    <a:bodyPr/>
                    <a:lstStyle/>
                    <a:p>
                      <a:pPr marL="0" lvl="0" indent="-342900">
                        <a:lnSpc>
                          <a:spcPct val="100000"/>
                        </a:lnSpc>
                        <a:spcAft>
                          <a:spcPts val="0"/>
                        </a:spcAft>
                        <a:buFont typeface="Wingdings" panose="05000000000000000000" pitchFamily="2" charset="2"/>
                        <a:buChar char="§"/>
                        <a:tabLst>
                          <a:tab pos="457200" algn="l"/>
                        </a:tabLst>
                      </a:pPr>
                      <a:r>
                        <a:rPr lang="en-AU" sz="1800" dirty="0">
                          <a:effectLst/>
                          <a:latin typeface="Helvetica" panose="020B0604020202020204" pitchFamily="34" charset="0"/>
                          <a:ea typeface="Calibri" panose="020F0502020204030204" pitchFamily="34" charset="0"/>
                          <a:cs typeface="Helvetica" panose="020B0604020202020204" pitchFamily="34" charset="0"/>
                        </a:rPr>
                        <a:t>Sole ownership</a:t>
                      </a:r>
                    </a:p>
                    <a:p>
                      <a:pPr marL="0" lvl="0" indent="-342900">
                        <a:lnSpc>
                          <a:spcPct val="100000"/>
                        </a:lnSpc>
                        <a:spcAft>
                          <a:spcPts val="0"/>
                        </a:spcAft>
                        <a:buFont typeface="Wingdings" panose="05000000000000000000" pitchFamily="2" charset="2"/>
                        <a:buChar char="§"/>
                        <a:tabLst>
                          <a:tab pos="457200" algn="l"/>
                        </a:tabLst>
                      </a:pPr>
                      <a:r>
                        <a:rPr lang="en-AU" sz="1800" dirty="0">
                          <a:effectLst/>
                          <a:latin typeface="Helvetica" panose="020B0604020202020204" pitchFamily="34" charset="0"/>
                          <a:ea typeface="Calibri" panose="020F0502020204030204" pitchFamily="34" charset="0"/>
                          <a:cs typeface="Helvetica" panose="020B0604020202020204" pitchFamily="34" charset="0"/>
                        </a:rPr>
                        <a:t>Joint tenants (right to survivorship) </a:t>
                      </a:r>
                    </a:p>
                    <a:p>
                      <a:pPr marL="0" lvl="0" indent="0">
                        <a:lnSpc>
                          <a:spcPct val="100000"/>
                        </a:lnSpc>
                        <a:spcAft>
                          <a:spcPts val="0"/>
                        </a:spcAft>
                        <a:buFont typeface="Wingdings" panose="05000000000000000000" pitchFamily="2" charset="2"/>
                        <a:buNone/>
                        <a:tabLst>
                          <a:tab pos="457200" algn="l"/>
                        </a:tabLst>
                      </a:pPr>
                      <a:r>
                        <a:rPr lang="en-AU" sz="1800" dirty="0">
                          <a:effectLst/>
                          <a:latin typeface="Helvetica" panose="020B0604020202020204" pitchFamily="34" charset="0"/>
                          <a:ea typeface="Calibri" panose="020F0502020204030204" pitchFamily="34" charset="0"/>
                          <a:cs typeface="Helvetica" panose="020B0604020202020204" pitchFamily="34" charset="0"/>
                        </a:rPr>
                        <a:t>      Tenants in common (right to ownership)</a:t>
                      </a:r>
                    </a:p>
                    <a:p>
                      <a:pPr marL="0" lvl="0" indent="-342900" algn="l" defTabSz="457200" rtl="0" eaLnBrk="1" latinLnBrk="0" hangingPunct="1">
                        <a:lnSpc>
                          <a:spcPct val="100000"/>
                        </a:lnSpc>
                        <a:spcAft>
                          <a:spcPts val="0"/>
                        </a:spcAft>
                        <a:buFont typeface="Wingdings" panose="05000000000000000000" pitchFamily="2" charset="2"/>
                        <a:buChar char="§"/>
                        <a:tabLst>
                          <a:tab pos="457200" algn="l"/>
                        </a:tabLst>
                      </a:pPr>
                      <a:r>
                        <a:rPr lang="en-AU" sz="1800" kern="1200" dirty="0">
                          <a:solidFill>
                            <a:schemeClr val="dk1"/>
                          </a:solidFill>
                          <a:effectLst/>
                          <a:latin typeface="Helvetica" panose="020B0604020202020204" pitchFamily="34" charset="0"/>
                          <a:ea typeface="Calibri" panose="020F0502020204030204" pitchFamily="34" charset="0"/>
                          <a:cs typeface="Helvetica" panose="020B0604020202020204" pitchFamily="34" charset="0"/>
                        </a:rPr>
                        <a:t>Leases</a:t>
                      </a:r>
                    </a:p>
                  </a:txBody>
                  <a:tcPr>
                    <a:solidFill>
                      <a:srgbClr val="DFE5EB">
                        <a:alpha val="50196"/>
                      </a:srgbClr>
                    </a:solidFill>
                  </a:tcPr>
                </a:tc>
                <a:extLst>
                  <a:ext uri="{0D108BD9-81ED-4DB2-BD59-A6C34878D82A}">
                    <a16:rowId xmlns:a16="http://schemas.microsoft.com/office/drawing/2014/main" val="3537306617"/>
                  </a:ext>
                </a:extLst>
              </a:tr>
              <a:tr h="963326">
                <a:tc>
                  <a:txBody>
                    <a:bodyPr/>
                    <a:lstStyle/>
                    <a:p>
                      <a:pPr marL="0">
                        <a:lnSpc>
                          <a:spcPct val="100000"/>
                        </a:lnSpc>
                        <a:spcAft>
                          <a:spcPts val="0"/>
                        </a:spcAft>
                      </a:pPr>
                      <a:r>
                        <a:rPr lang="en-AU" sz="1800" dirty="0">
                          <a:effectLst/>
                          <a:latin typeface="Helvetica" panose="020B0604020202020204" pitchFamily="34" charset="0"/>
                          <a:cs typeface="Helvetica" panose="020B0604020202020204" pitchFamily="34" charset="0"/>
                        </a:rPr>
                        <a:t>Depreciable assets on a real estate property </a:t>
                      </a:r>
                      <a:endParaRPr lang="en-AU" sz="1800" dirty="0">
                        <a:effectLst/>
                        <a:latin typeface="Helvetica" panose="020B0604020202020204" pitchFamily="34" charset="0"/>
                        <a:ea typeface="Calibri" panose="020F0502020204030204" pitchFamily="34" charset="0"/>
                        <a:cs typeface="Helvetica" panose="020B0604020202020204" pitchFamily="34" charset="0"/>
                      </a:endParaRPr>
                    </a:p>
                  </a:txBody>
                  <a:tcPr>
                    <a:noFill/>
                  </a:tcPr>
                </a:tc>
                <a:tc>
                  <a:txBody>
                    <a:bodyPr/>
                    <a:lstStyle/>
                    <a:p>
                      <a:pPr marL="0" lvl="0" indent="-342900">
                        <a:lnSpc>
                          <a:spcPct val="100000"/>
                        </a:lnSpc>
                        <a:spcAft>
                          <a:spcPts val="0"/>
                        </a:spcAft>
                        <a:buFont typeface="Wingdings" panose="05000000000000000000" pitchFamily="2" charset="2"/>
                        <a:buChar char=""/>
                        <a:tabLst>
                          <a:tab pos="457200" algn="l"/>
                        </a:tabLst>
                      </a:pPr>
                      <a:r>
                        <a:rPr lang="en-AU" sz="1800" dirty="0">
                          <a:effectLst/>
                          <a:latin typeface="Helvetica" panose="020B0604020202020204" pitchFamily="34" charset="0"/>
                          <a:ea typeface="Calibri" panose="020F0502020204030204" pitchFamily="34" charset="0"/>
                          <a:cs typeface="Helvetica" panose="020B0604020202020204" pitchFamily="34" charset="0"/>
                        </a:rPr>
                        <a:t>Depreciable assets used on a real property are separate CGT asset. </a:t>
                      </a:r>
                    </a:p>
                    <a:p>
                      <a:pPr marL="0" lvl="0" indent="-342900">
                        <a:lnSpc>
                          <a:spcPct val="100000"/>
                        </a:lnSpc>
                        <a:spcAft>
                          <a:spcPts val="0"/>
                        </a:spcAft>
                        <a:buFont typeface="Wingdings" panose="05000000000000000000" pitchFamily="2" charset="2"/>
                        <a:buChar char=""/>
                        <a:tabLst>
                          <a:tab pos="457200" algn="l"/>
                        </a:tabLst>
                      </a:pPr>
                      <a:r>
                        <a:rPr lang="en-AU" sz="1800" dirty="0">
                          <a:effectLst/>
                          <a:latin typeface="Helvetica" panose="020B0604020202020204" pitchFamily="34" charset="0"/>
                          <a:ea typeface="Calibri" panose="020F0502020204030204" pitchFamily="34" charset="0"/>
                          <a:cs typeface="Helvetica" panose="020B0604020202020204" pitchFamily="34" charset="0"/>
                        </a:rPr>
                        <a:t>There is a separate CGT treatment for any CGT event happening to a depreciable asset. Example: Air conditioning unit/ Hot water system</a:t>
                      </a:r>
                    </a:p>
                  </a:txBody>
                  <a:tcPr>
                    <a:noFill/>
                  </a:tcPr>
                </a:tc>
                <a:extLst>
                  <a:ext uri="{0D108BD9-81ED-4DB2-BD59-A6C34878D82A}">
                    <a16:rowId xmlns:a16="http://schemas.microsoft.com/office/drawing/2014/main" val="532409232"/>
                  </a:ext>
                </a:extLst>
              </a:tr>
            </a:tbl>
          </a:graphicData>
        </a:graphic>
      </p:graphicFrame>
      <p:sp>
        <p:nvSpPr>
          <p:cNvPr id="8" name="Footer Placeholder 4">
            <a:extLst>
              <a:ext uri="{FF2B5EF4-FFF2-40B4-BE49-F238E27FC236}">
                <a16:creationId xmlns:a16="http://schemas.microsoft.com/office/drawing/2014/main" id="{68AC09AF-59CA-4AA4-87B0-781C12F7486A}"/>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78912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798-EED0-415B-8CFC-DBFCDEFC3B43}"/>
              </a:ext>
            </a:extLst>
          </p:cNvPr>
          <p:cNvSpPr>
            <a:spLocks noGrp="1"/>
          </p:cNvSpPr>
          <p:nvPr>
            <p:ph type="title"/>
          </p:nvPr>
        </p:nvSpPr>
        <p:spPr>
          <a:xfrm>
            <a:off x="646111" y="452718"/>
            <a:ext cx="9404723" cy="753782"/>
          </a:xfrm>
        </p:spPr>
        <p:txBody>
          <a:bodyPr/>
          <a:lstStyle/>
          <a:p>
            <a:r>
              <a:rPr lang="en-AU" dirty="0">
                <a:solidFill>
                  <a:srgbClr val="FFFF00"/>
                </a:solidFill>
              </a:rPr>
              <a:t>CGT events</a:t>
            </a:r>
          </a:p>
        </p:txBody>
      </p:sp>
      <p:sp>
        <p:nvSpPr>
          <p:cNvPr id="3" name="Content Placeholder 2">
            <a:extLst>
              <a:ext uri="{FF2B5EF4-FFF2-40B4-BE49-F238E27FC236}">
                <a16:creationId xmlns:a16="http://schemas.microsoft.com/office/drawing/2014/main" id="{FECEBEF6-E291-4250-B2F8-77CAD4604C46}"/>
              </a:ext>
            </a:extLst>
          </p:cNvPr>
          <p:cNvSpPr>
            <a:spLocks noGrp="1"/>
          </p:cNvSpPr>
          <p:nvPr>
            <p:ph idx="1"/>
          </p:nvPr>
        </p:nvSpPr>
        <p:spPr>
          <a:xfrm>
            <a:off x="1103312" y="1794933"/>
            <a:ext cx="8946541" cy="4453466"/>
          </a:xfrm>
        </p:spPr>
        <p:txBody>
          <a:bodyPr/>
          <a:lstStyle/>
          <a:p>
            <a:r>
              <a:rPr lang="en-AU" dirty="0"/>
              <a:t>When a CGT event happens to a CGT assets, capital gain/loss needs to be worked out. </a:t>
            </a:r>
          </a:p>
          <a:p>
            <a:r>
              <a:rPr lang="en-AU" dirty="0"/>
              <a:t>The most common CGT event that happens to a real estate is sale or disposal, CGT event A1. </a:t>
            </a:r>
          </a:p>
          <a:p>
            <a:r>
              <a:rPr lang="en-AU" dirty="0"/>
              <a:t>Time of CGT Event </a:t>
            </a:r>
          </a:p>
          <a:p>
            <a:endParaRPr lang="en-AU" dirty="0"/>
          </a:p>
        </p:txBody>
      </p:sp>
      <p:sp>
        <p:nvSpPr>
          <p:cNvPr id="6" name="Footer Placeholder 4">
            <a:extLst>
              <a:ext uri="{FF2B5EF4-FFF2-40B4-BE49-F238E27FC236}">
                <a16:creationId xmlns:a16="http://schemas.microsoft.com/office/drawing/2014/main" id="{C34870AE-26FE-40E5-AA32-2AA29A5DBCD1}"/>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04937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1693-21CB-4736-B04A-01A023F7EC1D}"/>
              </a:ext>
            </a:extLst>
          </p:cNvPr>
          <p:cNvSpPr>
            <a:spLocks noGrp="1"/>
          </p:cNvSpPr>
          <p:nvPr>
            <p:ph type="title"/>
          </p:nvPr>
        </p:nvSpPr>
        <p:spPr/>
        <p:txBody>
          <a:bodyPr/>
          <a:lstStyle/>
          <a:p>
            <a:r>
              <a:rPr lang="en-AU" dirty="0">
                <a:solidFill>
                  <a:srgbClr val="FFFF00"/>
                </a:solidFill>
              </a:rPr>
              <a:t>CGT events- timing </a:t>
            </a:r>
            <a:endParaRPr lang="en-AU" dirty="0"/>
          </a:p>
        </p:txBody>
      </p:sp>
      <p:sp>
        <p:nvSpPr>
          <p:cNvPr id="3" name="Content Placeholder 2">
            <a:extLst>
              <a:ext uri="{FF2B5EF4-FFF2-40B4-BE49-F238E27FC236}">
                <a16:creationId xmlns:a16="http://schemas.microsoft.com/office/drawing/2014/main" id="{DE4B7986-B2B8-4085-B5DC-6A5B1B707341}"/>
              </a:ext>
            </a:extLst>
          </p:cNvPr>
          <p:cNvSpPr>
            <a:spLocks noGrp="1"/>
          </p:cNvSpPr>
          <p:nvPr>
            <p:ph idx="1"/>
          </p:nvPr>
        </p:nvSpPr>
        <p:spPr/>
        <p:txBody>
          <a:bodyPr/>
          <a:lstStyle/>
          <a:p>
            <a:r>
              <a:rPr lang="en-AU" sz="3200" dirty="0"/>
              <a:t>The time of CGT event A1 is when the contract is entered into. In case of no contract, the date when ownership change occurs.</a:t>
            </a:r>
          </a:p>
          <a:p>
            <a:r>
              <a:rPr lang="en-AU" sz="3200" dirty="0"/>
              <a:t>Contracts subject to condition</a:t>
            </a:r>
          </a:p>
          <a:p>
            <a:r>
              <a:rPr lang="en-AU" sz="3200" dirty="0"/>
              <a:t>What if, the settlement date falls in the next income year. </a:t>
            </a:r>
          </a:p>
          <a:p>
            <a:endParaRPr lang="en-AU" dirty="0"/>
          </a:p>
        </p:txBody>
      </p:sp>
      <p:sp>
        <p:nvSpPr>
          <p:cNvPr id="6" name="Footer Placeholder 4">
            <a:extLst>
              <a:ext uri="{FF2B5EF4-FFF2-40B4-BE49-F238E27FC236}">
                <a16:creationId xmlns:a16="http://schemas.microsoft.com/office/drawing/2014/main" id="{7FC8B480-E4A7-424A-BBBF-2A4DD1E2416E}"/>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89574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D1FC-CA44-4AA8-9B08-6934BF7891EA}"/>
              </a:ext>
            </a:extLst>
          </p:cNvPr>
          <p:cNvSpPr>
            <a:spLocks noGrp="1"/>
          </p:cNvSpPr>
          <p:nvPr>
            <p:ph type="title"/>
          </p:nvPr>
        </p:nvSpPr>
        <p:spPr>
          <a:xfrm>
            <a:off x="646111" y="452718"/>
            <a:ext cx="9404723" cy="783415"/>
          </a:xfrm>
        </p:spPr>
        <p:txBody>
          <a:bodyPr/>
          <a:lstStyle/>
          <a:p>
            <a:pPr algn="ctr"/>
            <a:r>
              <a:rPr lang="en-AU" dirty="0">
                <a:solidFill>
                  <a:srgbClr val="FFFF00"/>
                </a:solidFill>
              </a:rPr>
              <a:t>CGT calculations- Cost base</a:t>
            </a:r>
          </a:p>
        </p:txBody>
      </p:sp>
      <p:sp>
        <p:nvSpPr>
          <p:cNvPr id="3" name="Content Placeholder 2">
            <a:extLst>
              <a:ext uri="{FF2B5EF4-FFF2-40B4-BE49-F238E27FC236}">
                <a16:creationId xmlns:a16="http://schemas.microsoft.com/office/drawing/2014/main" id="{0AF03E50-7A98-43BD-B4C1-2667F9FEABDA}"/>
              </a:ext>
            </a:extLst>
          </p:cNvPr>
          <p:cNvSpPr>
            <a:spLocks noGrp="1"/>
          </p:cNvSpPr>
          <p:nvPr>
            <p:ph idx="1"/>
          </p:nvPr>
        </p:nvSpPr>
        <p:spPr>
          <a:xfrm>
            <a:off x="1103312" y="1557867"/>
            <a:ext cx="8946541" cy="4690533"/>
          </a:xfrm>
        </p:spPr>
        <p:txBody>
          <a:bodyPr>
            <a:normAutofit/>
          </a:bodyPr>
          <a:lstStyle/>
          <a:p>
            <a:r>
              <a:rPr lang="en-AU" sz="2400" dirty="0"/>
              <a:t>Cost base </a:t>
            </a:r>
          </a:p>
          <a:p>
            <a:pPr lvl="1"/>
            <a:r>
              <a:rPr lang="en-AU" sz="2000" dirty="0"/>
              <a:t>First element </a:t>
            </a:r>
          </a:p>
          <a:p>
            <a:pPr lvl="1"/>
            <a:r>
              <a:rPr lang="en-AU" sz="2000" dirty="0"/>
              <a:t>Second element </a:t>
            </a:r>
          </a:p>
          <a:p>
            <a:pPr lvl="1"/>
            <a:r>
              <a:rPr lang="en-AU" sz="2000" dirty="0"/>
              <a:t>Third element</a:t>
            </a:r>
          </a:p>
          <a:p>
            <a:pPr lvl="1"/>
            <a:r>
              <a:rPr lang="en-AU" sz="2000" dirty="0"/>
              <a:t>Fourth element</a:t>
            </a:r>
          </a:p>
          <a:p>
            <a:pPr lvl="1"/>
            <a:r>
              <a:rPr lang="en-AU" sz="2000" dirty="0"/>
              <a:t>Fifth element </a:t>
            </a:r>
          </a:p>
          <a:p>
            <a:pPr lvl="1"/>
            <a:r>
              <a:rPr lang="en-AU" sz="2000" dirty="0"/>
              <a:t>The reduced cost base </a:t>
            </a:r>
          </a:p>
          <a:p>
            <a:pPr lvl="1"/>
            <a:r>
              <a:rPr lang="en-AU" sz="2000" dirty="0"/>
              <a:t>The modification of cost base</a:t>
            </a:r>
          </a:p>
          <a:p>
            <a:pPr lvl="2"/>
            <a:r>
              <a:rPr lang="en-AU" sz="2000" dirty="0"/>
              <a:t>Split, changed or merged assets</a:t>
            </a:r>
          </a:p>
          <a:p>
            <a:pPr lvl="2"/>
            <a:r>
              <a:rPr lang="en-AU" sz="2000" dirty="0"/>
              <a:t>Subdivision of land</a:t>
            </a:r>
          </a:p>
        </p:txBody>
      </p:sp>
      <p:sp>
        <p:nvSpPr>
          <p:cNvPr id="4" name="Footer Placeholder 4">
            <a:extLst>
              <a:ext uri="{FF2B5EF4-FFF2-40B4-BE49-F238E27FC236}">
                <a16:creationId xmlns:a16="http://schemas.microsoft.com/office/drawing/2014/main" id="{78414AD2-7E89-406F-B1C6-504909EFAC15}"/>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21334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25DA-D91A-46D6-8125-D9E28A2046D0}"/>
              </a:ext>
            </a:extLst>
          </p:cNvPr>
          <p:cNvSpPr>
            <a:spLocks noGrp="1"/>
          </p:cNvSpPr>
          <p:nvPr>
            <p:ph type="title"/>
          </p:nvPr>
        </p:nvSpPr>
        <p:spPr/>
        <p:txBody>
          <a:bodyPr/>
          <a:lstStyle/>
          <a:p>
            <a:r>
              <a:rPr lang="en-AU" dirty="0">
                <a:solidFill>
                  <a:srgbClr val="FFFF00"/>
                </a:solidFill>
              </a:rPr>
              <a:t>Cost base- example to continue</a:t>
            </a:r>
          </a:p>
        </p:txBody>
      </p:sp>
      <p:sp>
        <p:nvSpPr>
          <p:cNvPr id="3" name="Content Placeholder 2">
            <a:extLst>
              <a:ext uri="{FF2B5EF4-FFF2-40B4-BE49-F238E27FC236}">
                <a16:creationId xmlns:a16="http://schemas.microsoft.com/office/drawing/2014/main" id="{44CB80FC-F14F-495A-8DCB-EF38A1528E08}"/>
              </a:ext>
            </a:extLst>
          </p:cNvPr>
          <p:cNvSpPr>
            <a:spLocks noGrp="1"/>
          </p:cNvSpPr>
          <p:nvPr>
            <p:ph idx="1"/>
          </p:nvPr>
        </p:nvSpPr>
        <p:spPr>
          <a:xfrm>
            <a:off x="1103312" y="1380931"/>
            <a:ext cx="8946541" cy="3445070"/>
          </a:xfrm>
        </p:spPr>
        <p:txBody>
          <a:bodyPr>
            <a:normAutofit fontScale="92500" lnSpcReduction="10000"/>
          </a:bodyPr>
          <a:lstStyle/>
          <a:p>
            <a:r>
              <a:rPr lang="en-AU" dirty="0"/>
              <a:t>Mr Smith purchased a house on land size of 1200m</a:t>
            </a:r>
            <a:r>
              <a:rPr lang="en-AU" baseline="30000" dirty="0"/>
              <a:t>2</a:t>
            </a:r>
            <a:r>
              <a:rPr lang="en-AU" dirty="0"/>
              <a:t> in on 15 July 2010 for $400,000. At the time of purchase the house value was $100,000 and land value was $300,000. He moved in this house immediately after the purchase as a main residence. </a:t>
            </a:r>
          </a:p>
          <a:p>
            <a:r>
              <a:rPr lang="en-AU" dirty="0"/>
              <a:t>In July 2015, Mr Smith subdivided the land in equal two parts (Block A and Block B) and subdivision cost was $50,000. The original house remained on Block A and Mr Smith continued to live in the same house. </a:t>
            </a:r>
          </a:p>
          <a:p>
            <a:r>
              <a:rPr lang="en-AU" dirty="0"/>
              <a:t>In August 2015, Mr Smith built a house on Block B with a construction cost of $200,000. </a:t>
            </a:r>
          </a:p>
          <a:p>
            <a:r>
              <a:rPr lang="en-AU" dirty="0"/>
              <a:t>If Mr Smith wants to sell the house separately, what is the cost of Block B with house? </a:t>
            </a:r>
            <a:r>
              <a:rPr lang="en-AU" baseline="30000" dirty="0"/>
              <a:t> </a:t>
            </a:r>
            <a:endParaRPr lang="en-AU" dirty="0"/>
          </a:p>
        </p:txBody>
      </p:sp>
      <p:sp>
        <p:nvSpPr>
          <p:cNvPr id="4" name="Rectangle 3">
            <a:extLst>
              <a:ext uri="{FF2B5EF4-FFF2-40B4-BE49-F238E27FC236}">
                <a16:creationId xmlns:a16="http://schemas.microsoft.com/office/drawing/2014/main" id="{0501C935-1597-4387-A680-93B743E59CE8}"/>
              </a:ext>
            </a:extLst>
          </p:cNvPr>
          <p:cNvSpPr/>
          <p:nvPr/>
        </p:nvSpPr>
        <p:spPr>
          <a:xfrm>
            <a:off x="1250302" y="4826002"/>
            <a:ext cx="9256752" cy="1400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Options: A) $325,000 ($400,000+$50,000+$200,000)/2</a:t>
            </a:r>
          </a:p>
          <a:p>
            <a:r>
              <a:rPr lang="en-AU" dirty="0"/>
              <a:t>                B)  $375,000 ($300,000+$50,000)/2+$200,000</a:t>
            </a:r>
          </a:p>
          <a:p>
            <a:pPr lvl="2"/>
            <a:r>
              <a:rPr lang="en-AU" dirty="0"/>
              <a:t> C) $400,000 ($300,000)/2+ $50,000+ $200,000 </a:t>
            </a:r>
          </a:p>
          <a:p>
            <a:pPr lvl="2"/>
            <a:r>
              <a:rPr lang="en-AU" dirty="0"/>
              <a:t>https://forms.office.com/r/MC14wgeDLi</a:t>
            </a:r>
          </a:p>
          <a:p>
            <a:pPr marL="0" indent="0">
              <a:buNone/>
            </a:pPr>
            <a:endParaRPr lang="en-AU" dirty="0"/>
          </a:p>
        </p:txBody>
      </p:sp>
      <p:sp>
        <p:nvSpPr>
          <p:cNvPr id="5" name="Footer Placeholder 4">
            <a:extLst>
              <a:ext uri="{FF2B5EF4-FFF2-40B4-BE49-F238E27FC236}">
                <a16:creationId xmlns:a16="http://schemas.microsoft.com/office/drawing/2014/main" id="{0AA44D09-7BE3-413C-AA52-BEE7BCE5A3E6}"/>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31833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5D7-F55B-45F3-AF5E-5FF5D12E6C81}"/>
              </a:ext>
            </a:extLst>
          </p:cNvPr>
          <p:cNvSpPr>
            <a:spLocks noGrp="1"/>
          </p:cNvSpPr>
          <p:nvPr>
            <p:ph type="title"/>
          </p:nvPr>
        </p:nvSpPr>
        <p:spPr/>
        <p:txBody>
          <a:bodyPr/>
          <a:lstStyle/>
          <a:p>
            <a:r>
              <a:rPr lang="en-AU" dirty="0">
                <a:solidFill>
                  <a:srgbClr val="FFFF00"/>
                </a:solidFill>
              </a:rPr>
              <a:t>Answer – Cost base</a:t>
            </a:r>
          </a:p>
        </p:txBody>
      </p:sp>
      <p:sp>
        <p:nvSpPr>
          <p:cNvPr id="3" name="Content Placeholder 2">
            <a:extLst>
              <a:ext uri="{FF2B5EF4-FFF2-40B4-BE49-F238E27FC236}">
                <a16:creationId xmlns:a16="http://schemas.microsoft.com/office/drawing/2014/main" id="{B20546B7-2A3B-4928-90A7-1A7A379AA1F6}"/>
              </a:ext>
            </a:extLst>
          </p:cNvPr>
          <p:cNvSpPr>
            <a:spLocks noGrp="1"/>
          </p:cNvSpPr>
          <p:nvPr>
            <p:ph idx="1"/>
          </p:nvPr>
        </p:nvSpPr>
        <p:spPr/>
        <p:txBody>
          <a:bodyPr>
            <a:normAutofit/>
          </a:bodyPr>
          <a:lstStyle/>
          <a:p>
            <a:r>
              <a:rPr lang="en-AU" sz="3200" dirty="0"/>
              <a:t>B) $375,000</a:t>
            </a:r>
          </a:p>
          <a:p>
            <a:r>
              <a:rPr lang="en-AU" sz="3200" dirty="0"/>
              <a:t>The land cost and subdivision cost is to be apportioned equally. </a:t>
            </a:r>
          </a:p>
          <a:p>
            <a:r>
              <a:rPr lang="en-AU" sz="3200" dirty="0"/>
              <a:t>Apportionment can be different in case the separate details of cost of house and land at the time of acquisition are not available.</a:t>
            </a:r>
          </a:p>
        </p:txBody>
      </p:sp>
      <p:sp>
        <p:nvSpPr>
          <p:cNvPr id="4" name="Footer Placeholder 4">
            <a:extLst>
              <a:ext uri="{FF2B5EF4-FFF2-40B4-BE49-F238E27FC236}">
                <a16:creationId xmlns:a16="http://schemas.microsoft.com/office/drawing/2014/main" id="{ADEBF350-BBFE-4C94-A121-3C084D4950C0}"/>
              </a:ext>
            </a:extLst>
          </p:cNvPr>
          <p:cNvSpPr>
            <a:spLocks noGrp="1"/>
          </p:cNvSpPr>
          <p:nvPr>
            <p:ph type="ftr" sz="quarter" idx="11"/>
          </p:nvPr>
        </p:nvSpPr>
        <p:spPr>
          <a:xfrm>
            <a:off x="540046" y="6356350"/>
            <a:ext cx="11169354" cy="365125"/>
          </a:xfrm>
        </p:spPr>
        <p:txBody>
          <a:bodyPr/>
          <a:lstStyle/>
          <a:p>
            <a:pPr algn="ctr"/>
            <a:r>
              <a:rPr lang="en-US" dirty="0"/>
              <a:t>Brisbane Chapter of ICAI- 16 March 2022</a:t>
            </a:r>
          </a:p>
        </p:txBody>
      </p:sp>
    </p:spTree>
    <p:extLst>
      <p:ext uri="{BB962C8B-B14F-4D97-AF65-F5344CB8AC3E}">
        <p14:creationId xmlns:p14="http://schemas.microsoft.com/office/powerpoint/2010/main" val="1972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10182</TotalTime>
  <Words>3837</Words>
  <Application>Microsoft Office PowerPoint</Application>
  <PresentationFormat>Widescreen</PresentationFormat>
  <Paragraphs>299</Paragraphs>
  <Slides>32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Calibri Light</vt:lpstr>
      <vt:lpstr>Cambria Math</vt:lpstr>
      <vt:lpstr>Century Gothic</vt:lpstr>
      <vt:lpstr>Helvetica</vt:lpstr>
      <vt:lpstr>Rockwell</vt:lpstr>
      <vt:lpstr>Swiss721BT-Light</vt:lpstr>
      <vt:lpstr>Times New Roman</vt:lpstr>
      <vt:lpstr>Wingdings</vt:lpstr>
      <vt:lpstr>Wingdings 3</vt:lpstr>
      <vt:lpstr>Ion</vt:lpstr>
      <vt:lpstr>Capital gain tax- Main residence exemption and investment property tax issues  </vt:lpstr>
      <vt:lpstr>Disclaimer</vt:lpstr>
      <vt:lpstr>Overview   </vt:lpstr>
      <vt:lpstr>What is a CGT Asset- Real estate </vt:lpstr>
      <vt:lpstr>CGT events</vt:lpstr>
      <vt:lpstr>CGT events- timing </vt:lpstr>
      <vt:lpstr>CGT calculations- Cost base</vt:lpstr>
      <vt:lpstr>Cost base- example to continue</vt:lpstr>
      <vt:lpstr>Answer – Cost base</vt:lpstr>
      <vt:lpstr>Capital proceeds</vt:lpstr>
      <vt:lpstr>Main residence – full exemption</vt:lpstr>
      <vt:lpstr>Main residence – full exemption  Moving from a old to a new dwelling</vt:lpstr>
      <vt:lpstr>PowerPoint Presentation</vt:lpstr>
      <vt:lpstr>Main residence –partial exemption </vt:lpstr>
      <vt:lpstr>Subdivision example continued</vt:lpstr>
      <vt:lpstr>Subdivision example continued</vt:lpstr>
      <vt:lpstr>Choice or absence rule </vt:lpstr>
      <vt:lpstr>Partial exemption calculations Period before moving to main residence</vt:lpstr>
      <vt:lpstr>Partial exemption calculations Period after moving out from main residence</vt:lpstr>
      <vt:lpstr>Partial exemption calculations Period after moving out from main residence</vt:lpstr>
      <vt:lpstr>Constructing a dwelling on a land you already own </vt:lpstr>
      <vt:lpstr>Foreign residents and main residence exemption </vt:lpstr>
      <vt:lpstr>Main residence, death and inheritance </vt:lpstr>
      <vt:lpstr>Investment property-Rental income</vt:lpstr>
      <vt:lpstr>Non-arms length income (NALI)</vt:lpstr>
      <vt:lpstr>Investment property- Deductions</vt:lpstr>
      <vt:lpstr>Investment property- Deductions</vt:lpstr>
      <vt:lpstr>Common rental expenses </vt:lpstr>
      <vt:lpstr>Rental deduction – contd. </vt:lpstr>
      <vt:lpstr>Depreciating assets and balancing adjustment, cost base reduction </vt:lpstr>
      <vt:lpstr>Recent changes –  Travelling expenses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 FOCUS AREA AND HIGH-RISK ISSUES</dc:title>
  <dc:creator>Arvind Singh</dc:creator>
  <cp:lastModifiedBy>Arvind Singh</cp:lastModifiedBy>
  <cp:revision>67</cp:revision>
  <dcterms:created xsi:type="dcterms:W3CDTF">2022-03-11T05:12:55Z</dcterms:created>
  <dcterms:modified xsi:type="dcterms:W3CDTF">2022-03-18T12:37:08Z</dcterms:modified>
</cp:coreProperties>
</file>